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306" r:id="rId3"/>
    <p:sldId id="308" r:id="rId4"/>
    <p:sldId id="307" r:id="rId5"/>
    <p:sldId id="310" r:id="rId6"/>
    <p:sldId id="311" r:id="rId7"/>
    <p:sldId id="312" r:id="rId8"/>
    <p:sldId id="313" r:id="rId9"/>
    <p:sldId id="314" r:id="rId10"/>
    <p:sldId id="297" r:id="rId11"/>
    <p:sldId id="299" r:id="rId12"/>
    <p:sldId id="300" r:id="rId13"/>
    <p:sldId id="302" r:id="rId14"/>
    <p:sldId id="257" r:id="rId15"/>
    <p:sldId id="273" r:id="rId16"/>
    <p:sldId id="305" r:id="rId17"/>
    <p:sldId id="298" r:id="rId18"/>
    <p:sldId id="263" r:id="rId1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CCCC"/>
    <a:srgbClr val="FFFFFF"/>
    <a:srgbClr val="050503"/>
    <a:srgbClr val="F4FBD3"/>
    <a:srgbClr val="F5FA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50" d="100"/>
          <a:sy n="50" d="100"/>
        </p:scale>
        <p:origin x="-1944" y="-4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14" name="عنوان 13"/>
          <p:cNvSpPr>
            <a:spLocks noGrp="1"/>
          </p:cNvSpPr>
          <p:nvPr>
            <p:ph type="ctrTitle"/>
          </p:nvPr>
        </p:nvSpPr>
        <p:spPr>
          <a:xfrm>
            <a:off x="1432560" y="359898"/>
            <a:ext cx="7406640" cy="1472184"/>
          </a:xfrm>
        </p:spPr>
        <p:txBody>
          <a:bodyPr anchor="b"/>
          <a:lstStyle>
            <a:lvl1pPr algn="l">
              <a:defRPr/>
            </a:lvl1pPr>
            <a:extLst/>
          </a:lstStyle>
          <a:p>
            <a:r>
              <a:rPr kumimoji="0" lang="ar-SA" smtClean="0"/>
              <a:t>انقر لتحرير نمط العنوان الرئيسي</a:t>
            </a:r>
            <a:endParaRPr kumimoji="0" lang="en-US"/>
          </a:p>
        </p:txBody>
      </p:sp>
      <p:sp>
        <p:nvSpPr>
          <p:cNvPr id="22" name="عنوان فرعي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sp>
        <p:nvSpPr>
          <p:cNvPr id="7" name="عنصر نائب للتاريخ 6"/>
          <p:cNvSpPr>
            <a:spLocks noGrp="1"/>
          </p:cNvSpPr>
          <p:nvPr>
            <p:ph type="dt" sz="half" idx="10"/>
          </p:nvPr>
        </p:nvSpPr>
        <p:spPr/>
        <p:txBody>
          <a:bodyPr/>
          <a:lstStyle>
            <a:extLst/>
          </a:lstStyle>
          <a:p>
            <a:fld id="{C819B5D7-14B5-4F79-B3DC-8D63BC279A7D}" type="datetimeFigureOut">
              <a:rPr lang="ar-IQ" smtClean="0"/>
              <a:t>03/04/1445</a:t>
            </a:fld>
            <a:endParaRPr lang="ar-IQ" dirty="0"/>
          </a:p>
        </p:txBody>
      </p:sp>
      <p:sp>
        <p:nvSpPr>
          <p:cNvPr id="20" name="عنصر نائب للتذييل 19"/>
          <p:cNvSpPr>
            <a:spLocks noGrp="1"/>
          </p:cNvSpPr>
          <p:nvPr>
            <p:ph type="ftr" sz="quarter" idx="11"/>
          </p:nvPr>
        </p:nvSpPr>
        <p:spPr/>
        <p:txBody>
          <a:bodyPr/>
          <a:lstStyle>
            <a:extLst/>
          </a:lstStyle>
          <a:p>
            <a:endParaRPr lang="ar-IQ" dirty="0"/>
          </a:p>
        </p:txBody>
      </p:sp>
      <p:sp>
        <p:nvSpPr>
          <p:cNvPr id="10" name="عنصر نائب لرقم الشريحة 9"/>
          <p:cNvSpPr>
            <a:spLocks noGrp="1"/>
          </p:cNvSpPr>
          <p:nvPr>
            <p:ph type="sldNum" sz="quarter" idx="12"/>
          </p:nvPr>
        </p:nvSpPr>
        <p:spPr/>
        <p:txBody>
          <a:bodyPr/>
          <a:lstStyle>
            <a:extLst/>
          </a:lstStyle>
          <a:p>
            <a:fld id="{55A0D816-2EBC-42C1-A3D7-14CB3F656D79}" type="slidenum">
              <a:rPr lang="ar-IQ" smtClean="0"/>
              <a:t>‹#›</a:t>
            </a:fld>
            <a:endParaRPr lang="ar-IQ" dirty="0"/>
          </a:p>
        </p:txBody>
      </p:sp>
      <p:sp>
        <p:nvSpPr>
          <p:cNvPr id="8" name="شكل بيضاوي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C819B5D7-14B5-4F79-B3DC-8D63BC279A7D}" type="datetimeFigureOut">
              <a:rPr lang="ar-IQ" smtClean="0"/>
              <a:t>03/04/1445</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55A0D816-2EBC-42C1-A3D7-14CB3F656D79}" type="slidenum">
              <a:rPr lang="ar-IQ" smtClean="0"/>
              <a:t>‹#›</a:t>
            </a:fld>
            <a:endParaRPr lang="ar-IQ"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58000" y="274639"/>
            <a:ext cx="1828800" cy="5851525"/>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1143000" y="274640"/>
            <a:ext cx="5562600" cy="5851525"/>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C819B5D7-14B5-4F79-B3DC-8D63BC279A7D}" type="datetimeFigureOut">
              <a:rPr lang="ar-IQ" smtClean="0"/>
              <a:t>03/04/1445</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55A0D816-2EBC-42C1-A3D7-14CB3F656D79}" type="slidenum">
              <a:rPr lang="ar-IQ" smtClean="0"/>
              <a:t>‹#›</a:t>
            </a:fld>
            <a:endParaRPr lang="ar-IQ"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fld id="{C819B5D7-14B5-4F79-B3DC-8D63BC279A7D}" type="datetimeFigureOut">
              <a:rPr lang="ar-IQ" smtClean="0"/>
              <a:t>03/04/1445</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55A0D816-2EBC-42C1-A3D7-14CB3F656D79}" type="slidenum">
              <a:rPr lang="ar-IQ" smtClean="0"/>
              <a:t>‹#›</a:t>
            </a:fld>
            <a:endParaRPr lang="ar-IQ"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7" name="مستطيل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وان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fld id="{C819B5D7-14B5-4F79-B3DC-8D63BC279A7D}" type="datetimeFigureOut">
              <a:rPr lang="ar-IQ" smtClean="0"/>
              <a:t>03/04/1445</a:t>
            </a:fld>
            <a:endParaRPr lang="ar-IQ" dirty="0"/>
          </a:p>
        </p:txBody>
      </p:sp>
      <p:sp>
        <p:nvSpPr>
          <p:cNvPr id="5" name="عنصر نائب للتذييل 4"/>
          <p:cNvSpPr>
            <a:spLocks noGrp="1"/>
          </p:cNvSpPr>
          <p:nvPr>
            <p:ph type="ftr" sz="quarter" idx="11"/>
          </p:nvPr>
        </p:nvSpPr>
        <p:spPr/>
        <p:txBody>
          <a:bodyPr/>
          <a:lstStyle>
            <a:extLst/>
          </a:lstStyle>
          <a:p>
            <a:endParaRPr lang="ar-IQ" dirty="0"/>
          </a:p>
        </p:txBody>
      </p:sp>
      <p:sp>
        <p:nvSpPr>
          <p:cNvPr id="6" name="عنصر نائب لرقم الشريحة 5"/>
          <p:cNvSpPr>
            <a:spLocks noGrp="1"/>
          </p:cNvSpPr>
          <p:nvPr>
            <p:ph type="sldNum" sz="quarter" idx="12"/>
          </p:nvPr>
        </p:nvSpPr>
        <p:spPr/>
        <p:txBody>
          <a:bodyPr/>
          <a:lstStyle>
            <a:extLst/>
          </a:lstStyle>
          <a:p>
            <a:fld id="{55A0D816-2EBC-42C1-A3D7-14CB3F656D79}" type="slidenum">
              <a:rPr lang="ar-IQ" smtClean="0"/>
              <a:t>‹#›</a:t>
            </a:fld>
            <a:endParaRPr lang="ar-IQ" dirty="0"/>
          </a:p>
        </p:txBody>
      </p:sp>
      <p:sp>
        <p:nvSpPr>
          <p:cNvPr id="10" name="مستطيل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شكل بيضاوي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lstStyle>
            <a:extLst/>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C819B5D7-14B5-4F79-B3DC-8D63BC279A7D}" type="datetimeFigureOut">
              <a:rPr lang="ar-IQ" smtClean="0"/>
              <a:t>03/04/1445</a:t>
            </a:fld>
            <a:endParaRPr lang="ar-IQ" dirty="0"/>
          </a:p>
        </p:txBody>
      </p:sp>
      <p:sp>
        <p:nvSpPr>
          <p:cNvPr id="6" name="عنصر نائب للتذييل 5"/>
          <p:cNvSpPr>
            <a:spLocks noGrp="1"/>
          </p:cNvSpPr>
          <p:nvPr>
            <p:ph type="ftr" sz="quarter" idx="11"/>
          </p:nvPr>
        </p:nvSpPr>
        <p:spPr/>
        <p:txBody>
          <a:bodyPr/>
          <a:lstStyle>
            <a:extLst/>
          </a:lstStyle>
          <a:p>
            <a:endParaRPr lang="ar-IQ" dirty="0"/>
          </a:p>
        </p:txBody>
      </p:sp>
      <p:sp>
        <p:nvSpPr>
          <p:cNvPr id="7" name="عنصر نائب لرقم الشريحة 6"/>
          <p:cNvSpPr>
            <a:spLocks noGrp="1"/>
          </p:cNvSpPr>
          <p:nvPr>
            <p:ph type="sldNum" sz="quarter" idx="12"/>
          </p:nvPr>
        </p:nvSpPr>
        <p:spPr/>
        <p:txBody>
          <a:bodyPr/>
          <a:lstStyle>
            <a:extLst/>
          </a:lstStyle>
          <a:p>
            <a:fld id="{55A0D816-2EBC-42C1-A3D7-14CB3F656D79}" type="slidenum">
              <a:rPr lang="ar-IQ" smtClean="0"/>
              <a:t>‹#›</a:t>
            </a:fld>
            <a:endParaRPr lang="ar-IQ"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fld id="{C819B5D7-14B5-4F79-B3DC-8D63BC279A7D}" type="datetimeFigureOut">
              <a:rPr lang="ar-IQ" smtClean="0"/>
              <a:t>03/04/1445</a:t>
            </a:fld>
            <a:endParaRPr lang="ar-IQ" dirty="0"/>
          </a:p>
        </p:txBody>
      </p:sp>
      <p:sp>
        <p:nvSpPr>
          <p:cNvPr id="8" name="عنصر نائب للتذييل 7"/>
          <p:cNvSpPr>
            <a:spLocks noGrp="1"/>
          </p:cNvSpPr>
          <p:nvPr>
            <p:ph type="ftr" sz="quarter" idx="11"/>
          </p:nvPr>
        </p:nvSpPr>
        <p:spPr/>
        <p:txBody>
          <a:bodyPr/>
          <a:lstStyle>
            <a:extLst/>
          </a:lstStyle>
          <a:p>
            <a:endParaRPr lang="ar-IQ" dirty="0"/>
          </a:p>
        </p:txBody>
      </p:sp>
      <p:sp>
        <p:nvSpPr>
          <p:cNvPr id="9" name="عنصر نائب لرقم الشريحة 8"/>
          <p:cNvSpPr>
            <a:spLocks noGrp="1"/>
          </p:cNvSpPr>
          <p:nvPr>
            <p:ph type="sldNum" sz="quarter" idx="12"/>
          </p:nvPr>
        </p:nvSpPr>
        <p:spPr/>
        <p:txBody>
          <a:bodyPr/>
          <a:lstStyle>
            <a:extLst/>
          </a:lstStyle>
          <a:p>
            <a:fld id="{55A0D816-2EBC-42C1-A3D7-14CB3F656D79}" type="slidenum">
              <a:rPr lang="ar-IQ" smtClean="0"/>
              <a:t>‹#›</a:t>
            </a:fld>
            <a:endParaRPr lang="ar-IQ"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1435608" y="274320"/>
            <a:ext cx="7498080" cy="1143000"/>
          </a:xfrm>
        </p:spPr>
        <p:txBody>
          <a:bodyPr anchor="ctr"/>
          <a:lstStyle>
            <a:extLst/>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extLst/>
          </a:lstStyle>
          <a:p>
            <a:fld id="{C819B5D7-14B5-4F79-B3DC-8D63BC279A7D}" type="datetimeFigureOut">
              <a:rPr lang="ar-IQ" smtClean="0"/>
              <a:t>03/04/1445</a:t>
            </a:fld>
            <a:endParaRPr lang="ar-IQ" dirty="0"/>
          </a:p>
        </p:txBody>
      </p:sp>
      <p:sp>
        <p:nvSpPr>
          <p:cNvPr id="4" name="عنصر نائب للتذييل 3"/>
          <p:cNvSpPr>
            <a:spLocks noGrp="1"/>
          </p:cNvSpPr>
          <p:nvPr>
            <p:ph type="ftr" sz="quarter" idx="11"/>
          </p:nvPr>
        </p:nvSpPr>
        <p:spPr/>
        <p:txBody>
          <a:bodyPr/>
          <a:lstStyle>
            <a:extLst/>
          </a:lstStyle>
          <a:p>
            <a:endParaRPr lang="ar-IQ" dirty="0"/>
          </a:p>
        </p:txBody>
      </p:sp>
      <p:sp>
        <p:nvSpPr>
          <p:cNvPr id="5" name="عنصر نائب لرقم الشريحة 4"/>
          <p:cNvSpPr>
            <a:spLocks noGrp="1"/>
          </p:cNvSpPr>
          <p:nvPr>
            <p:ph type="sldNum" sz="quarter" idx="12"/>
          </p:nvPr>
        </p:nvSpPr>
        <p:spPr/>
        <p:txBody>
          <a:bodyPr/>
          <a:lstStyle>
            <a:extLst/>
          </a:lstStyle>
          <a:p>
            <a:fld id="{55A0D816-2EBC-42C1-A3D7-14CB3F656D79}" type="slidenum">
              <a:rPr lang="ar-IQ" smtClean="0"/>
              <a:t>‹#›</a:t>
            </a:fld>
            <a:endParaRPr lang="ar-IQ"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5" name="مستطيل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عنصر نائب للتاريخ 1"/>
          <p:cNvSpPr>
            <a:spLocks noGrp="1"/>
          </p:cNvSpPr>
          <p:nvPr>
            <p:ph type="dt" sz="half" idx="10"/>
          </p:nvPr>
        </p:nvSpPr>
        <p:spPr/>
        <p:txBody>
          <a:bodyPr/>
          <a:lstStyle>
            <a:extLst/>
          </a:lstStyle>
          <a:p>
            <a:fld id="{C819B5D7-14B5-4F79-B3DC-8D63BC279A7D}" type="datetimeFigureOut">
              <a:rPr lang="ar-IQ" smtClean="0"/>
              <a:t>03/04/1445</a:t>
            </a:fld>
            <a:endParaRPr lang="ar-IQ" dirty="0"/>
          </a:p>
        </p:txBody>
      </p:sp>
      <p:sp>
        <p:nvSpPr>
          <p:cNvPr id="3" name="عنصر نائب للتذييل 2"/>
          <p:cNvSpPr>
            <a:spLocks noGrp="1"/>
          </p:cNvSpPr>
          <p:nvPr>
            <p:ph type="ftr" sz="quarter" idx="11"/>
          </p:nvPr>
        </p:nvSpPr>
        <p:spPr/>
        <p:txBody>
          <a:bodyPr/>
          <a:lstStyle>
            <a:extLst/>
          </a:lstStyle>
          <a:p>
            <a:endParaRPr lang="ar-IQ" dirty="0"/>
          </a:p>
        </p:txBody>
      </p:sp>
      <p:sp>
        <p:nvSpPr>
          <p:cNvPr id="4" name="عنصر نائب لرقم الشريحة 3"/>
          <p:cNvSpPr>
            <a:spLocks noGrp="1"/>
          </p:cNvSpPr>
          <p:nvPr>
            <p:ph type="sldNum" sz="quarter" idx="12"/>
          </p:nvPr>
        </p:nvSpPr>
        <p:spPr/>
        <p:txBody>
          <a:bodyPr/>
          <a:lstStyle>
            <a:extLst/>
          </a:lstStyle>
          <a:p>
            <a:fld id="{55A0D816-2EBC-42C1-A3D7-14CB3F656D79}" type="slidenum">
              <a:rPr lang="ar-IQ" smtClean="0"/>
              <a:t>‹#›</a:t>
            </a:fld>
            <a:endParaRPr lang="ar-IQ" dirty="0"/>
          </a:p>
        </p:txBody>
      </p:sp>
      <p:sp>
        <p:nvSpPr>
          <p:cNvPr id="6" name="مستطيل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fld id="{C819B5D7-14B5-4F79-B3DC-8D63BC279A7D}" type="datetimeFigureOut">
              <a:rPr lang="ar-IQ" smtClean="0"/>
              <a:t>03/04/1445</a:t>
            </a:fld>
            <a:endParaRPr lang="ar-IQ" dirty="0"/>
          </a:p>
        </p:txBody>
      </p:sp>
      <p:sp>
        <p:nvSpPr>
          <p:cNvPr id="6" name="عنصر نائب للتذييل 5"/>
          <p:cNvSpPr>
            <a:spLocks noGrp="1"/>
          </p:cNvSpPr>
          <p:nvPr>
            <p:ph type="ftr" sz="quarter" idx="11"/>
          </p:nvPr>
        </p:nvSpPr>
        <p:spPr/>
        <p:txBody>
          <a:bodyPr/>
          <a:lstStyle>
            <a:extLst/>
          </a:lstStyle>
          <a:p>
            <a:endParaRPr lang="ar-IQ" dirty="0"/>
          </a:p>
        </p:txBody>
      </p:sp>
      <p:sp>
        <p:nvSpPr>
          <p:cNvPr id="7" name="عنصر نائب لرقم الشريحة 6"/>
          <p:cNvSpPr>
            <a:spLocks noGrp="1"/>
          </p:cNvSpPr>
          <p:nvPr>
            <p:ph type="sldNum" sz="quarter" idx="12"/>
          </p:nvPr>
        </p:nvSpPr>
        <p:spPr/>
        <p:txBody>
          <a:bodyPr/>
          <a:lstStyle>
            <a:extLst/>
          </a:lstStyle>
          <a:p>
            <a:fld id="{55A0D816-2EBC-42C1-A3D7-14CB3F656D79}" type="slidenum">
              <a:rPr lang="ar-IQ" smtClean="0"/>
              <a:t>‹#›</a:t>
            </a:fld>
            <a:endParaRPr lang="ar-IQ"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extLst/>
          </a:lstStyle>
          <a:p>
            <a:fld id="{C819B5D7-14B5-4F79-B3DC-8D63BC279A7D}" type="datetimeFigureOut">
              <a:rPr lang="ar-IQ" smtClean="0"/>
              <a:t>03/04/1445</a:t>
            </a:fld>
            <a:endParaRPr lang="ar-IQ" dirty="0"/>
          </a:p>
        </p:txBody>
      </p:sp>
      <p:sp>
        <p:nvSpPr>
          <p:cNvPr id="6" name="عنصر نائب للتذييل 5"/>
          <p:cNvSpPr>
            <a:spLocks noGrp="1"/>
          </p:cNvSpPr>
          <p:nvPr>
            <p:ph type="ftr" sz="quarter" idx="11"/>
          </p:nvPr>
        </p:nvSpPr>
        <p:spPr/>
        <p:txBody>
          <a:bodyPr/>
          <a:lstStyle>
            <a:extLst/>
          </a:lstStyle>
          <a:p>
            <a:endParaRPr lang="ar-IQ" dirty="0"/>
          </a:p>
        </p:txBody>
      </p:sp>
      <p:sp>
        <p:nvSpPr>
          <p:cNvPr id="7" name="عنصر نائب لرقم الشريحة 6"/>
          <p:cNvSpPr>
            <a:spLocks noGrp="1"/>
          </p:cNvSpPr>
          <p:nvPr>
            <p:ph type="sldNum" sz="quarter" idx="12"/>
          </p:nvPr>
        </p:nvSpPr>
        <p:spPr/>
        <p:txBody>
          <a:bodyPr/>
          <a:lstStyle>
            <a:extLst/>
          </a:lstStyle>
          <a:p>
            <a:fld id="{55A0D816-2EBC-42C1-A3D7-14CB3F656D79}" type="slidenum">
              <a:rPr lang="ar-IQ" smtClean="0"/>
              <a:t>‹#›</a:t>
            </a:fld>
            <a:endParaRPr lang="ar-IQ" dirty="0"/>
          </a:p>
        </p:txBody>
      </p:sp>
      <p:sp>
        <p:nvSpPr>
          <p:cNvPr id="8" name="مستطيل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عنصر نائب للصورة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ar-SA" dirty="0" smtClean="0"/>
              <a:t>انقر فوق الأيقونة لإضافة صورة</a:t>
            </a:r>
            <a:endParaRPr kumimoji="0" lang="en-US" dirty="0"/>
          </a:p>
        </p:txBody>
      </p:sp>
      <p:sp>
        <p:nvSpPr>
          <p:cNvPr id="9" name="مخطط انسيابي: معالجة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مخطط انسيابي: معالجة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عنصر نائب للنص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دائري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شكل بيضاوي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دائرة مجوفة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مستطيل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عنصر نائب للعنوان 4"/>
          <p:cNvSpPr>
            <a:spLocks noGrp="1"/>
          </p:cNvSpPr>
          <p:nvPr>
            <p:ph type="title"/>
          </p:nvPr>
        </p:nvSpPr>
        <p:spPr>
          <a:xfrm>
            <a:off x="1435608" y="274638"/>
            <a:ext cx="7498080" cy="1143000"/>
          </a:xfrm>
          <a:prstGeom prst="rect">
            <a:avLst/>
          </a:prstGeom>
        </p:spPr>
        <p:txBody>
          <a:bodyPr anchor="ctr">
            <a:normAutofit/>
          </a:bodyPr>
          <a:lstStyle>
            <a:extLst/>
          </a:lstStyle>
          <a:p>
            <a:r>
              <a:rPr kumimoji="0" lang="ar-SA" smtClean="0"/>
              <a:t>انقر لتحرير نمط العنوان الرئيسي</a:t>
            </a:r>
            <a:endParaRPr kumimoji="0" lang="en-US"/>
          </a:p>
        </p:txBody>
      </p:sp>
      <p:sp>
        <p:nvSpPr>
          <p:cNvPr id="9" name="عنصر نائب للنص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24" name="عنصر نائب للتاريخ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C819B5D7-14B5-4F79-B3DC-8D63BC279A7D}" type="datetimeFigureOut">
              <a:rPr lang="ar-IQ" smtClean="0"/>
              <a:t>03/04/1445</a:t>
            </a:fld>
            <a:endParaRPr lang="ar-IQ" dirty="0"/>
          </a:p>
        </p:txBody>
      </p:sp>
      <p:sp>
        <p:nvSpPr>
          <p:cNvPr id="10" name="عنصر نائب للتذييل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ar-IQ" dirty="0"/>
          </a:p>
        </p:txBody>
      </p:sp>
      <p:sp>
        <p:nvSpPr>
          <p:cNvPr id="22" name="عنصر نائب لرقم الشريحة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55A0D816-2EBC-42C1-A3D7-14CB3F656D79}" type="slidenum">
              <a:rPr lang="ar-IQ" smtClean="0"/>
              <a:t>‹#›</a:t>
            </a:fld>
            <a:endParaRPr lang="ar-IQ" dirty="0"/>
          </a:p>
        </p:txBody>
      </p:sp>
      <p:sp>
        <p:nvSpPr>
          <p:cNvPr id="15" name="مستطيل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0" y="0"/>
            <a:ext cx="9144000" cy="1832082"/>
          </a:xfrm>
        </p:spPr>
        <p:style>
          <a:lnRef idx="2">
            <a:schemeClr val="dk1"/>
          </a:lnRef>
          <a:fillRef idx="1">
            <a:schemeClr val="lt1"/>
          </a:fillRef>
          <a:effectRef idx="0">
            <a:schemeClr val="dk1"/>
          </a:effectRef>
          <a:fontRef idx="minor">
            <a:schemeClr val="dk1"/>
          </a:fontRef>
        </p:style>
        <p:txBody>
          <a:bodyPr/>
          <a:lstStyle/>
          <a:p>
            <a:pPr algn="r"/>
            <a:endParaRPr lang="ar-IQ" b="1" dirty="0">
              <a:solidFill>
                <a:schemeClr val="tx1"/>
              </a:solidFill>
            </a:endParaRPr>
          </a:p>
        </p:txBody>
      </p:sp>
      <p:sp>
        <p:nvSpPr>
          <p:cNvPr id="3" name="عنوان فرعي 2"/>
          <p:cNvSpPr>
            <a:spLocks noGrp="1"/>
          </p:cNvSpPr>
          <p:nvPr>
            <p:ph type="subTitle" idx="1"/>
          </p:nvPr>
        </p:nvSpPr>
        <p:spPr>
          <a:xfrm>
            <a:off x="22402" y="1850064"/>
            <a:ext cx="9121598" cy="5007936"/>
          </a:xfrm>
        </p:spPr>
        <p:style>
          <a:lnRef idx="2">
            <a:schemeClr val="accent2"/>
          </a:lnRef>
          <a:fillRef idx="1">
            <a:schemeClr val="lt1"/>
          </a:fillRef>
          <a:effectRef idx="0">
            <a:schemeClr val="accent2"/>
          </a:effectRef>
          <a:fontRef idx="minor">
            <a:schemeClr val="dk1"/>
          </a:fontRef>
        </p:style>
        <p:txBody>
          <a:bodyPr>
            <a:noAutofit/>
          </a:bodyPr>
          <a:lstStyle/>
          <a:p>
            <a:pPr algn="ctr"/>
            <a:endParaRPr lang="ar-IQ" sz="4300" b="1" dirty="0">
              <a:solidFill>
                <a:prstClr val="black"/>
              </a:solidFill>
              <a:effectLst>
                <a:outerShdw blurRad="50000" dist="30000" dir="5400000" algn="tl" rotWithShape="0">
                  <a:srgbClr val="000000">
                    <a:alpha val="30000"/>
                  </a:srgbClr>
                </a:outerShdw>
              </a:effectLst>
            </a:endParaRPr>
          </a:p>
          <a:p>
            <a:pPr algn="ctr"/>
            <a:r>
              <a:rPr lang="ar-IQ" sz="3600" b="1" smtClean="0">
                <a:solidFill>
                  <a:prstClr val="black"/>
                </a:solidFill>
                <a:effectLst>
                  <a:outerShdw blurRad="50000" dist="30000" dir="5400000" algn="tl" rotWithShape="0">
                    <a:srgbClr val="000000">
                      <a:alpha val="30000"/>
                    </a:srgbClr>
                  </a:outerShdw>
                </a:effectLst>
              </a:rPr>
              <a:t>المحاضرة  -5-</a:t>
            </a:r>
            <a:endParaRPr lang="ar-IQ" sz="3600" b="1" dirty="0" smtClean="0">
              <a:solidFill>
                <a:prstClr val="black"/>
              </a:solidFill>
              <a:effectLst>
                <a:outerShdw blurRad="50000" dist="30000" dir="5400000" algn="tl" rotWithShape="0">
                  <a:srgbClr val="000000">
                    <a:alpha val="30000"/>
                  </a:srgbClr>
                </a:outerShdw>
              </a:effectLst>
            </a:endParaRPr>
          </a:p>
          <a:p>
            <a:pPr algn="ctr"/>
            <a:r>
              <a:rPr lang="ar-IQ" sz="3200" b="1" dirty="0">
                <a:latin typeface="Arial"/>
                <a:cs typeface="Arial"/>
              </a:rPr>
              <a:t>مفهوم أخلاقيات البحث </a:t>
            </a:r>
            <a:r>
              <a:rPr lang="ar-IQ" sz="3200" b="1" dirty="0" smtClean="0">
                <a:latin typeface="Arial"/>
                <a:cs typeface="Arial"/>
              </a:rPr>
              <a:t>العلمي</a:t>
            </a:r>
          </a:p>
          <a:p>
            <a:pPr algn="ctr"/>
            <a:r>
              <a:rPr lang="ar-IQ" sz="3200" b="1" dirty="0" smtClean="0">
                <a:latin typeface="Arial"/>
                <a:cs typeface="Arial"/>
              </a:rPr>
              <a:t> </a:t>
            </a:r>
            <a:r>
              <a:rPr lang="ar-IQ" sz="3200" b="1" dirty="0">
                <a:latin typeface="Arial"/>
                <a:cs typeface="Arial"/>
              </a:rPr>
              <a:t>والخصائص التي يجب أن يمتلكها الباحث</a:t>
            </a:r>
          </a:p>
          <a:p>
            <a:pPr algn="ctr"/>
            <a:r>
              <a:rPr lang="ar-IQ" sz="3200" b="1" dirty="0" smtClean="0"/>
              <a:t>أ. د. سندس عبد الكريم محمد</a:t>
            </a:r>
          </a:p>
          <a:p>
            <a:pPr algn="ctr"/>
            <a:r>
              <a:rPr lang="ar-IQ" sz="3200" b="1" dirty="0" smtClean="0"/>
              <a:t>كلية الزراعة / جامعة البصرة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78135" y="0"/>
            <a:ext cx="2225805"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95736" cy="1916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descr="اخلاقيات البحث العلمي في القرن الحادي والعشرين | موقع مقال"/>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77" y="1700808"/>
            <a:ext cx="2492846" cy="23786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9377" y="5013176"/>
            <a:ext cx="2672746" cy="184482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1253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p:tgtEl>
                                          <p:spTgt spid="3">
                                            <p:bg/>
                                          </p:spTgt>
                                        </p:tgtEl>
                                        <p:attrNameLst>
                                          <p:attrName>ppt_y</p:attrName>
                                        </p:attrNameLst>
                                      </p:cBhvr>
                                      <p:tavLst>
                                        <p:tav tm="0">
                                          <p:val>
                                            <p:strVal val="#ppt_y+#ppt_h*1.125000"/>
                                          </p:val>
                                        </p:tav>
                                        <p:tav tm="100000">
                                          <p:val>
                                            <p:strVal val="#ppt_y"/>
                                          </p:val>
                                        </p:tav>
                                      </p:tavLst>
                                    </p:anim>
                                    <p:animEffect transition="in" filter="wipe(up)">
                                      <p:cBhvr>
                                        <p:cTn id="8" dur="500"/>
                                        <p:tgtEl>
                                          <p:spTgt spid="3">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125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84289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417638"/>
          </a:xfrm>
        </p:spPr>
        <p:style>
          <a:lnRef idx="1">
            <a:schemeClr val="accent3"/>
          </a:lnRef>
          <a:fillRef idx="2">
            <a:schemeClr val="accent3"/>
          </a:fillRef>
          <a:effectRef idx="1">
            <a:schemeClr val="accent3"/>
          </a:effectRef>
          <a:fontRef idx="minor">
            <a:schemeClr val="dk1"/>
          </a:fontRef>
        </p:style>
        <p:txBody>
          <a:bodyPr>
            <a:normAutofit/>
          </a:bodyPr>
          <a:lstStyle/>
          <a:p>
            <a:pPr algn="just"/>
            <a:endParaRPr lang="ar-IQ" dirty="0">
              <a:solidFill>
                <a:schemeClr val="tx1"/>
              </a:solidFill>
            </a:endParaRPr>
          </a:p>
        </p:txBody>
      </p:sp>
      <p:sp>
        <p:nvSpPr>
          <p:cNvPr id="3" name="عنصر نائب للمحتوى 2"/>
          <p:cNvSpPr>
            <a:spLocks noGrp="1"/>
          </p:cNvSpPr>
          <p:nvPr>
            <p:ph idx="1"/>
          </p:nvPr>
        </p:nvSpPr>
        <p:spPr>
          <a:xfrm>
            <a:off x="0" y="0"/>
            <a:ext cx="9144000" cy="6858000"/>
          </a:xfrm>
        </p:spPr>
        <p:style>
          <a:lnRef idx="1">
            <a:schemeClr val="dk1"/>
          </a:lnRef>
          <a:fillRef idx="2">
            <a:schemeClr val="dk1"/>
          </a:fillRef>
          <a:effectRef idx="1">
            <a:schemeClr val="dk1"/>
          </a:effectRef>
          <a:fontRef idx="minor">
            <a:schemeClr val="dk1"/>
          </a:fontRef>
        </p:style>
        <p:txBody>
          <a:bodyPr/>
          <a:lstStyle/>
          <a:p>
            <a:endParaRPr lang="ar-IQ" dirty="0"/>
          </a:p>
        </p:txBody>
      </p:sp>
      <p:sp>
        <p:nvSpPr>
          <p:cNvPr id="4" name="وسيلة شرح مع سهم إلى الأسفل 3"/>
          <p:cNvSpPr/>
          <p:nvPr/>
        </p:nvSpPr>
        <p:spPr>
          <a:xfrm>
            <a:off x="0" y="0"/>
            <a:ext cx="9144000" cy="6237312"/>
          </a:xfrm>
          <a:prstGeom prst="downArrow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300" dirty="0" smtClean="0">
                <a:solidFill>
                  <a:prstClr val="black"/>
                </a:solidFill>
                <a:effectLst>
                  <a:outerShdw blurRad="50000" dist="30000" dir="5400000" algn="tl" rotWithShape="0">
                    <a:srgbClr val="000000">
                      <a:alpha val="30000"/>
                    </a:srgbClr>
                  </a:outerShdw>
                </a:effectLst>
              </a:rPr>
              <a:t>الصفات العامة </a:t>
            </a:r>
            <a:r>
              <a:rPr lang="ar-IQ" sz="4300" dirty="0">
                <a:solidFill>
                  <a:prstClr val="black"/>
                </a:solidFill>
                <a:effectLst>
                  <a:outerShdw blurRad="50000" dist="30000" dir="5400000" algn="tl" rotWithShape="0">
                    <a:srgbClr val="000000">
                      <a:alpha val="30000"/>
                    </a:srgbClr>
                  </a:outerShdw>
                </a:effectLst>
              </a:rPr>
              <a:t>للباحث العلمي </a:t>
            </a:r>
            <a:endParaRPr lang="ar-IQ" dirty="0"/>
          </a:p>
        </p:txBody>
      </p:sp>
    </p:spTree>
    <p:extLst>
      <p:ext uri="{BB962C8B-B14F-4D97-AF65-F5344CB8AC3E}">
        <p14:creationId xmlns:p14="http://schemas.microsoft.com/office/powerpoint/2010/main" val="35842988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rgbClr val="F4FBD3"/>
          </a:solidFill>
        </p:spPr>
        <p:txBody>
          <a:bodyPr>
            <a:normAutofit fontScale="85000" lnSpcReduction="20000"/>
          </a:bodyPr>
          <a:lstStyle/>
          <a:p>
            <a:pPr algn="just">
              <a:buClrTx/>
              <a:buFont typeface="Wingdings" pitchFamily="2" charset="2"/>
              <a:buChar char="q"/>
            </a:pPr>
            <a:r>
              <a:rPr lang="ar-IQ" sz="3300" b="1" dirty="0" smtClean="0"/>
              <a:t>الثقة</a:t>
            </a:r>
            <a:r>
              <a:rPr lang="ar-IQ" sz="3300" b="1" dirty="0"/>
              <a:t>: حيث نقصد في الثقة هي ثقة الباحث العلمي بالله والثقة بالنفس، فيجب على الباحث في كل مرحل من مراحل البحث أن يكون واثقاً بأن الله سيوفقه إلى الوصول للنتائج.</a:t>
            </a:r>
          </a:p>
          <a:p>
            <a:pPr algn="just">
              <a:buClrTx/>
              <a:buFont typeface="Wingdings" pitchFamily="2" charset="2"/>
              <a:buChar char="q"/>
            </a:pPr>
            <a:endParaRPr lang="ar-IQ" sz="3300" b="1" dirty="0"/>
          </a:p>
          <a:p>
            <a:pPr algn="just">
              <a:buClrTx/>
              <a:buFont typeface="Wingdings" pitchFamily="2" charset="2"/>
              <a:buChar char="q"/>
            </a:pPr>
            <a:r>
              <a:rPr lang="ar-IQ" sz="3300" b="1" dirty="0"/>
              <a:t>التواضع: هي صفة مهمة للباحث العلمي، فيجب أن يكون الشخص متواضعاً حتى ترتفع مكانته ومنزلته في نفوس الأخرين، فالمتكبر تراه الناس صغيراً كما يراهم هو.</a:t>
            </a:r>
          </a:p>
          <a:p>
            <a:pPr>
              <a:buClrTx/>
              <a:buFont typeface="Wingdings" pitchFamily="2" charset="2"/>
              <a:buChar char="q"/>
            </a:pPr>
            <a:endParaRPr lang="ar-IQ" dirty="0"/>
          </a:p>
          <a:p>
            <a:pPr>
              <a:buClrTx/>
              <a:buFont typeface="Wingdings" pitchFamily="2" charset="2"/>
              <a:buChar char="q"/>
            </a:pPr>
            <a:r>
              <a:rPr lang="ar-IQ" sz="3300" b="1" dirty="0"/>
              <a:t>المسؤولية: إن على الباحث العلمي مسؤولية </a:t>
            </a:r>
            <a:r>
              <a:rPr lang="ar-IQ" sz="3300" b="1" dirty="0" smtClean="0"/>
              <a:t>كبير وألا </a:t>
            </a:r>
            <a:r>
              <a:rPr lang="ar-IQ" sz="3300" b="1" dirty="0"/>
              <a:t>يقصر في أدائها، فلا يوجد مجال للتقصير في هذه </a:t>
            </a:r>
            <a:r>
              <a:rPr lang="ar-IQ" sz="3300" b="1" dirty="0" smtClean="0"/>
              <a:t>المهمة  </a:t>
            </a:r>
            <a:r>
              <a:rPr lang="ar-IQ" sz="3300" b="1" dirty="0"/>
              <a:t>المسندة إليه أو عدم الإحساس بالواجب تجاهها، والحقوق التي يجب أن يعطيها لهذ المسؤولية.</a:t>
            </a:r>
          </a:p>
          <a:p>
            <a:pPr>
              <a:buClrTx/>
              <a:buFont typeface="Wingdings" pitchFamily="2" charset="2"/>
              <a:buChar char="q"/>
            </a:pPr>
            <a:endParaRPr lang="ar-IQ" sz="3300" b="1" dirty="0"/>
          </a:p>
          <a:p>
            <a:pPr>
              <a:buClrTx/>
              <a:buFont typeface="Wingdings" pitchFamily="2" charset="2"/>
              <a:buChar char="q"/>
            </a:pPr>
            <a:r>
              <a:rPr lang="ar-IQ" sz="3300" b="1" dirty="0"/>
              <a:t>المهارة: يجب على الباحث العملي أن يكون </a:t>
            </a:r>
            <a:r>
              <a:rPr lang="ar-IQ" sz="3300" b="1" dirty="0" smtClean="0"/>
              <a:t>ماهراً  </a:t>
            </a:r>
            <a:r>
              <a:rPr lang="ar-IQ" sz="3300" b="1" dirty="0"/>
              <a:t>في دراسته وأبحاثه، وأن يكون على استعداد دائم </a:t>
            </a:r>
            <a:r>
              <a:rPr lang="ar-IQ" sz="3300" b="1" dirty="0" smtClean="0"/>
              <a:t>لخوض أي </a:t>
            </a:r>
            <a:r>
              <a:rPr lang="ar-IQ" sz="3300" b="1" dirty="0"/>
              <a:t>تجربة جديدة تخدم دراسته.</a:t>
            </a:r>
          </a:p>
          <a:p>
            <a:pPr>
              <a:buClrTx/>
              <a:buFont typeface="Wingdings" pitchFamily="2" charset="2"/>
              <a:buChar char="q"/>
            </a:pPr>
            <a:endParaRPr lang="ar-IQ" sz="3300" b="1" dirty="0"/>
          </a:p>
          <a:p>
            <a:pPr>
              <a:buClrTx/>
              <a:buFont typeface="Wingdings" pitchFamily="2" charset="2"/>
              <a:buChar char="q"/>
            </a:pPr>
            <a:r>
              <a:rPr lang="ar-IQ" sz="3300" b="1" dirty="0"/>
              <a:t>الإبداع: على الباحث العملي أن يمتلك القدرة على الابداع والابتكار، وعلى تفكير دائم بكل جديد والانشغال بكل ما هو مفيد.</a:t>
            </a:r>
          </a:p>
        </p:txBody>
      </p:sp>
    </p:spTree>
    <p:extLst>
      <p:ext uri="{BB962C8B-B14F-4D97-AF65-F5344CB8AC3E}">
        <p14:creationId xmlns:p14="http://schemas.microsoft.com/office/powerpoint/2010/main" val="25338857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p:tgtEl>
                                          <p:spTgt spid="3">
                                            <p:bg/>
                                          </p:spTgt>
                                        </p:tgtEl>
                                        <p:attrNameLst>
                                          <p:attrName>ppt_y</p:attrName>
                                        </p:attrNameLst>
                                      </p:cBhvr>
                                      <p:tavLst>
                                        <p:tav tm="0">
                                          <p:val>
                                            <p:strVal val="#ppt_y+#ppt_h*1.125000"/>
                                          </p:val>
                                        </p:tav>
                                        <p:tav tm="100000">
                                          <p:val>
                                            <p:strVal val="#ppt_y"/>
                                          </p:val>
                                        </p:tav>
                                      </p:tavLst>
                                    </p:anim>
                                    <p:animEffect transition="in" filter="wipe(up)">
                                      <p:cBhvr>
                                        <p:cTn id="8" dur="500"/>
                                        <p:tgtEl>
                                          <p:spTgt spid="3">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p:tgtEl>
                                          <p:spTgt spid="3">
                                            <p:txEl>
                                              <p:pRg st="8" end="8"/>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rgbClr val="F4FBD3"/>
          </a:solidFill>
        </p:spPr>
        <p:txBody>
          <a:bodyPr>
            <a:noAutofit/>
          </a:bodyPr>
          <a:lstStyle/>
          <a:p>
            <a:pPr algn="just">
              <a:buClrTx/>
              <a:buFont typeface="Wingdings" pitchFamily="2" charset="2"/>
              <a:buChar char="q"/>
            </a:pPr>
            <a:r>
              <a:rPr lang="ar-IQ" sz="2800" b="1" dirty="0" smtClean="0"/>
              <a:t>الإصرار: يجب على الباحث العلمي ألا يتردد في القرار الصحيح، بل يجب عليه الإصرار على القرارات الصائبة، والثقة بقدرته على الوصول للنتائج الحقيقة.</a:t>
            </a:r>
            <a:endParaRPr lang="ar-IQ" sz="2800" b="1" dirty="0"/>
          </a:p>
          <a:p>
            <a:pPr algn="just">
              <a:buClrTx/>
              <a:buFont typeface="Wingdings" pitchFamily="2" charset="2"/>
              <a:buChar char="q"/>
            </a:pPr>
            <a:r>
              <a:rPr lang="ar-IQ" sz="2800" b="1" dirty="0" smtClean="0"/>
              <a:t>سعة </a:t>
            </a:r>
            <a:r>
              <a:rPr lang="ar-IQ" sz="2800" b="1" dirty="0"/>
              <a:t>الاطلاع: إن على الباحث العلمي أن يكون مطلعاُ على كافة المعلومات في مجال </a:t>
            </a:r>
            <a:r>
              <a:rPr lang="ar-IQ" sz="2800" b="1" dirty="0" smtClean="0"/>
              <a:t>بحثه, كما </a:t>
            </a:r>
            <a:r>
              <a:rPr lang="ar-IQ" sz="2800" b="1" dirty="0"/>
              <a:t>يجب عليه </a:t>
            </a:r>
            <a:r>
              <a:rPr lang="ar-IQ" sz="2800" b="1" dirty="0" smtClean="0"/>
              <a:t>مراقبة </a:t>
            </a:r>
            <a:r>
              <a:rPr lang="ar-IQ" sz="2800" b="1" dirty="0"/>
              <a:t>للتطورات التي تجرى مع مرور الزمن في مجال بحثه.</a:t>
            </a:r>
          </a:p>
          <a:p>
            <a:pPr algn="just">
              <a:buClrTx/>
              <a:buFont typeface="Wingdings" pitchFamily="2" charset="2"/>
              <a:buChar char="q"/>
            </a:pPr>
            <a:r>
              <a:rPr lang="ar-IQ" sz="2800" b="1" dirty="0" smtClean="0"/>
              <a:t>التدرج </a:t>
            </a:r>
            <a:r>
              <a:rPr lang="ar-IQ" sz="2800" b="1" dirty="0"/>
              <a:t>في البحث: إن على الباحث العلمي أن يتدرج في بحثه، بحيث يبدأ من النقاط السهلة نحو النقاط الصعبة، كي لا تخف همته عند اصطدامه بالنقاط الصعبة، ويصاب بالإحباط، وحتى يكون على معرفة كافية في </a:t>
            </a:r>
            <a:r>
              <a:rPr lang="ar-IQ" sz="2800" b="1" dirty="0" smtClean="0"/>
              <a:t>بحثه.</a:t>
            </a:r>
            <a:endParaRPr lang="ar-IQ" sz="2800" b="1" dirty="0"/>
          </a:p>
          <a:p>
            <a:pPr algn="just">
              <a:buClrTx/>
              <a:buFont typeface="Wingdings" pitchFamily="2" charset="2"/>
              <a:buChar char="q"/>
            </a:pPr>
            <a:r>
              <a:rPr lang="ar-IQ" sz="2800" b="1" dirty="0" smtClean="0"/>
              <a:t>الذكاء </a:t>
            </a:r>
            <a:r>
              <a:rPr lang="ar-IQ" sz="2800" b="1" dirty="0"/>
              <a:t>وسرعة البديهة: على الباحث العلمي، أن يكون على قدرة عالية من التركيز، وعليه أن </a:t>
            </a:r>
            <a:r>
              <a:rPr lang="ar-IQ" sz="2800" b="1" dirty="0" smtClean="0"/>
              <a:t>يتمتع بسرعة </a:t>
            </a:r>
            <a:r>
              <a:rPr lang="ar-IQ" sz="2800" b="1" dirty="0"/>
              <a:t>البديهة، والذكاء، ودقة الملاحظة.</a:t>
            </a:r>
          </a:p>
          <a:p>
            <a:pPr algn="just">
              <a:buClrTx/>
              <a:buFont typeface="Wingdings" pitchFamily="2" charset="2"/>
              <a:buChar char="q"/>
            </a:pPr>
            <a:r>
              <a:rPr lang="ar-IQ" sz="2800" b="1" dirty="0" smtClean="0"/>
              <a:t>وضع </a:t>
            </a:r>
            <a:r>
              <a:rPr lang="ar-IQ" sz="2800" b="1" dirty="0"/>
              <a:t>مخطط زمني للبحث: يجب على الباحث العلمي عمل مخطط زمني لبحثه، </a:t>
            </a:r>
            <a:r>
              <a:rPr lang="ar-IQ" sz="2800" b="1" dirty="0" smtClean="0"/>
              <a:t>يتقيد فيه</a:t>
            </a:r>
            <a:r>
              <a:rPr lang="ar-IQ" sz="2800" b="1" dirty="0"/>
              <a:t>، وبالتالي يكون هناك مسار كي يسير عليه.</a:t>
            </a:r>
          </a:p>
          <a:p>
            <a:pPr algn="just">
              <a:buClrTx/>
              <a:buFont typeface="Wingdings" pitchFamily="2" charset="2"/>
              <a:buChar char="q"/>
            </a:pPr>
            <a:r>
              <a:rPr lang="ar-IQ" sz="2800" b="1" dirty="0" smtClean="0"/>
              <a:t>التجرد </a:t>
            </a:r>
            <a:r>
              <a:rPr lang="ar-IQ" sz="2800" b="1" dirty="0"/>
              <a:t>والحياد: على الباحث العلمي أن يقوم بالحيادية التامة في بحثه، </a:t>
            </a:r>
            <a:r>
              <a:rPr lang="ar-IQ" sz="2800" b="1" dirty="0" smtClean="0"/>
              <a:t>والالتزام </a:t>
            </a:r>
            <a:r>
              <a:rPr lang="ar-IQ" sz="2800" b="1" dirty="0"/>
              <a:t>بالأمانة العلمية.</a:t>
            </a:r>
          </a:p>
        </p:txBody>
      </p:sp>
    </p:spTree>
    <p:extLst>
      <p:ext uri="{BB962C8B-B14F-4D97-AF65-F5344CB8AC3E}">
        <p14:creationId xmlns:p14="http://schemas.microsoft.com/office/powerpoint/2010/main" val="3985159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p:tgtEl>
                                          <p:spTgt spid="3">
                                            <p:bg/>
                                          </p:spTgt>
                                        </p:tgtEl>
                                        <p:attrNameLst>
                                          <p:attrName>ppt_y</p:attrName>
                                        </p:attrNameLst>
                                      </p:cBhvr>
                                      <p:tavLst>
                                        <p:tav tm="0">
                                          <p:val>
                                            <p:strVal val="#ppt_y+#ppt_h*1.125000"/>
                                          </p:val>
                                        </p:tav>
                                        <p:tav tm="100000">
                                          <p:val>
                                            <p:strVal val="#ppt_y"/>
                                          </p:val>
                                        </p:tav>
                                      </p:tavLst>
                                    </p:anim>
                                    <p:animEffect transition="in" filter="wipe(up)">
                                      <p:cBhvr>
                                        <p:cTn id="8" dur="500"/>
                                        <p:tgtEl>
                                          <p:spTgt spid="3">
                                            <p:bg/>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38" dur="500"/>
                                        <p:tgtEl>
                                          <p:spTgt spid="3">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1052736"/>
          </a:xfrm>
          <a:solidFill>
            <a:schemeClr val="bg1">
              <a:lumMod val="95000"/>
            </a:schemeClr>
          </a:solidFill>
        </p:spPr>
        <p:style>
          <a:lnRef idx="1">
            <a:schemeClr val="accent4"/>
          </a:lnRef>
          <a:fillRef idx="2">
            <a:schemeClr val="accent4"/>
          </a:fillRef>
          <a:effectRef idx="1">
            <a:schemeClr val="accent4"/>
          </a:effectRef>
          <a:fontRef idx="minor">
            <a:schemeClr val="dk1"/>
          </a:fontRef>
        </p:style>
        <p:txBody>
          <a:bodyPr>
            <a:noAutofit/>
          </a:bodyPr>
          <a:lstStyle/>
          <a:p>
            <a:pPr marL="27432" lvl="0" algn="ctr">
              <a:spcBef>
                <a:spcPts val="600"/>
              </a:spcBef>
            </a:pPr>
            <a:r>
              <a:rPr lang="ar-IQ" sz="4000" b="1" dirty="0">
                <a:solidFill>
                  <a:srgbClr val="4E5B6F">
                    <a:shade val="30000"/>
                    <a:satMod val="150000"/>
                  </a:srgbClr>
                </a:solidFill>
                <a:effectLst/>
                <a:latin typeface="Arial"/>
                <a:cs typeface="Arial"/>
              </a:rPr>
              <a:t>سمات الباحث الجيد </a:t>
            </a:r>
          </a:p>
        </p:txBody>
      </p:sp>
      <p:sp>
        <p:nvSpPr>
          <p:cNvPr id="3" name="عنصر نائب للمحتوى 2"/>
          <p:cNvSpPr>
            <a:spLocks noGrp="1"/>
          </p:cNvSpPr>
          <p:nvPr>
            <p:ph idx="1"/>
          </p:nvPr>
        </p:nvSpPr>
        <p:spPr>
          <a:xfrm>
            <a:off x="1435608" y="2348880"/>
            <a:ext cx="7312856" cy="3899520"/>
          </a:xfrm>
        </p:spPr>
        <p:txBody>
          <a:bodyPr>
            <a:normAutofit/>
          </a:bodyPr>
          <a:lstStyle/>
          <a:p>
            <a:pPr marL="0" indent="0" algn="justLow">
              <a:lnSpc>
                <a:spcPct val="150000"/>
              </a:lnSpc>
              <a:buNone/>
            </a:pPr>
            <a:r>
              <a:rPr lang="en-US" sz="4500" dirty="0" smtClean="0">
                <a:latin typeface="Times New Roman"/>
                <a:ea typeface="Times New Roman"/>
              </a:rPr>
              <a:t>    </a:t>
            </a:r>
            <a:endParaRPr lang="ar-IQ" sz="4500" dirty="0"/>
          </a:p>
        </p:txBody>
      </p:sp>
      <p:sp>
        <p:nvSpPr>
          <p:cNvPr id="4" name="مستطيل 3"/>
          <p:cNvSpPr/>
          <p:nvPr/>
        </p:nvSpPr>
        <p:spPr>
          <a:xfrm>
            <a:off x="0" y="980728"/>
            <a:ext cx="9144000" cy="6001643"/>
          </a:xfrm>
          <a:prstGeom prst="rect">
            <a:avLst/>
          </a:prstGeom>
          <a:solidFill>
            <a:srgbClr val="F4FBD3"/>
          </a:solidFill>
        </p:spPr>
        <p:txBody>
          <a:bodyPr wrap="square">
            <a:spAutoFit/>
          </a:bodyPr>
          <a:lstStyle/>
          <a:p>
            <a:r>
              <a:rPr lang="ar-IQ" sz="3200" b="1" dirty="0" smtClean="0">
                <a:solidFill>
                  <a:srgbClr val="333333"/>
                </a:solidFill>
                <a:latin typeface="Neo sans arabic"/>
              </a:rPr>
              <a:t>الباحث </a:t>
            </a:r>
            <a:r>
              <a:rPr lang="ar-IQ" sz="3200" b="1" dirty="0">
                <a:solidFill>
                  <a:srgbClr val="333333"/>
                </a:solidFill>
                <a:latin typeface="Neo sans arabic"/>
              </a:rPr>
              <a:t>العلمي يعرف الباحث </a:t>
            </a:r>
            <a:r>
              <a:rPr lang="ar-IQ" sz="3200" b="1" dirty="0" smtClean="0">
                <a:solidFill>
                  <a:srgbClr val="333333"/>
                </a:solidFill>
                <a:latin typeface="Neo sans arabic"/>
              </a:rPr>
              <a:t>العلمي: بأنه الشخص </a:t>
            </a:r>
            <a:r>
              <a:rPr lang="ar-IQ" sz="3200" b="1" dirty="0">
                <a:solidFill>
                  <a:srgbClr val="333333"/>
                </a:solidFill>
                <a:latin typeface="Neo sans arabic"/>
              </a:rPr>
              <a:t>الذي يقوم بإعداد البحث </a:t>
            </a:r>
            <a:r>
              <a:rPr lang="ar-IQ" sz="3200" b="1" dirty="0" smtClean="0">
                <a:solidFill>
                  <a:srgbClr val="333333"/>
                </a:solidFill>
                <a:latin typeface="Neo sans arabic"/>
              </a:rPr>
              <a:t>العلمي ملتزماً </a:t>
            </a:r>
            <a:r>
              <a:rPr lang="ar-IQ" sz="3200" b="1" dirty="0">
                <a:solidFill>
                  <a:srgbClr val="333333"/>
                </a:solidFill>
                <a:latin typeface="Neo sans arabic"/>
              </a:rPr>
              <a:t>بشروطه </a:t>
            </a:r>
            <a:r>
              <a:rPr lang="ar-IQ" sz="3200" b="1" dirty="0" smtClean="0">
                <a:solidFill>
                  <a:srgbClr val="333333"/>
                </a:solidFill>
                <a:latin typeface="Neo sans arabic"/>
              </a:rPr>
              <a:t>لتقديم الحلول لمشكلة </a:t>
            </a:r>
            <a:r>
              <a:rPr lang="ar-IQ" sz="3200" b="1" dirty="0">
                <a:solidFill>
                  <a:srgbClr val="333333"/>
                </a:solidFill>
                <a:latin typeface="Neo sans arabic"/>
              </a:rPr>
              <a:t>معينة، أو </a:t>
            </a:r>
            <a:r>
              <a:rPr lang="ar-IQ" sz="3200" b="1" dirty="0" smtClean="0">
                <a:solidFill>
                  <a:srgbClr val="333333"/>
                </a:solidFill>
                <a:latin typeface="Neo sans arabic"/>
              </a:rPr>
              <a:t>توضيح عدد </a:t>
            </a:r>
            <a:r>
              <a:rPr lang="ar-IQ" sz="3200" b="1" dirty="0">
                <a:solidFill>
                  <a:srgbClr val="333333"/>
                </a:solidFill>
                <a:latin typeface="Neo sans arabic"/>
              </a:rPr>
              <a:t>من الأمور المبهمة فيها، وللباحث العملي الجيد سمات عديدة، </a:t>
            </a:r>
            <a:r>
              <a:rPr lang="ar-IQ" sz="3200" b="1" dirty="0" smtClean="0">
                <a:solidFill>
                  <a:srgbClr val="333333"/>
                </a:solidFill>
                <a:latin typeface="Neo sans arabic"/>
              </a:rPr>
              <a:t>ومن أبرزها  :</a:t>
            </a:r>
          </a:p>
          <a:p>
            <a:pPr marL="539496" indent="-457200" algn="just">
              <a:buFont typeface="Wingdings" pitchFamily="2" charset="2"/>
              <a:buChar char="v"/>
            </a:pPr>
            <a:r>
              <a:rPr lang="ar-IQ" sz="3200" dirty="0" smtClean="0"/>
              <a:t>التأهيل العلمي للباحث العلمي والمعرفة الكافية </a:t>
            </a:r>
            <a:r>
              <a:rPr lang="ar-IQ" sz="3200" dirty="0"/>
              <a:t>في مجال بحثه.</a:t>
            </a:r>
            <a:endParaRPr lang="ar-IQ" sz="3200" dirty="0" smtClean="0"/>
          </a:p>
          <a:p>
            <a:pPr marL="539496" indent="-457200" algn="just">
              <a:buFont typeface="Wingdings" pitchFamily="2" charset="2"/>
              <a:buChar char="v"/>
            </a:pPr>
            <a:r>
              <a:rPr lang="ar-IQ" sz="3200" dirty="0" smtClean="0"/>
              <a:t>أن </a:t>
            </a:r>
            <a:r>
              <a:rPr lang="ar-IQ" sz="3200" dirty="0"/>
              <a:t>يقوم بالخروج بالجديد من أبحاث وأفكار.</a:t>
            </a:r>
          </a:p>
          <a:p>
            <a:pPr marL="539496" indent="-457200" algn="just">
              <a:buFont typeface="Wingdings" pitchFamily="2" charset="2"/>
              <a:buChar char="v"/>
            </a:pPr>
            <a:r>
              <a:rPr lang="ar-IQ" sz="3200" dirty="0"/>
              <a:t>أن يبدأ بالبحث </a:t>
            </a:r>
            <a:r>
              <a:rPr lang="ar-IQ" sz="3200" dirty="0" smtClean="0"/>
              <a:t>عند </a:t>
            </a:r>
            <a:r>
              <a:rPr lang="ar-IQ" sz="3200" dirty="0"/>
              <a:t>نقاط انتهاء الباحثين السابقين.</a:t>
            </a:r>
          </a:p>
          <a:p>
            <a:pPr marL="539496" indent="-457200" algn="just">
              <a:buFont typeface="Wingdings" pitchFamily="2" charset="2"/>
              <a:buChar char="v"/>
            </a:pPr>
            <a:r>
              <a:rPr lang="ar-IQ" sz="3200" dirty="0"/>
              <a:t>الارتكاز على المصادر الأصلية والاهتمام بها.</a:t>
            </a:r>
          </a:p>
          <a:p>
            <a:pPr marL="539496" indent="-457200" algn="just">
              <a:buFont typeface="Wingdings" pitchFamily="2" charset="2"/>
              <a:buChar char="v"/>
            </a:pPr>
            <a:r>
              <a:rPr lang="ar-IQ" sz="3200" dirty="0"/>
              <a:t>لدى الباحث العلمي مرونة القدرة الفكرية في تقدير لأعمال الأخرين، وتقدير اجتهادهم، حتى وإن خالفوه الرأي فيجب أن يعمل على نقل لآرائهم، دون تحيز أو تحامل.</a:t>
            </a:r>
          </a:p>
          <a:p>
            <a:pPr marL="457200" indent="-457200">
              <a:buFont typeface="Wingdings" pitchFamily="2" charset="2"/>
              <a:buChar char="v"/>
            </a:pPr>
            <a:endParaRPr lang="ar-IQ" sz="3200" b="1" dirty="0" smtClean="0">
              <a:solidFill>
                <a:srgbClr val="333333"/>
              </a:solidFill>
              <a:latin typeface="Neo sans arabic"/>
            </a:endParaRPr>
          </a:p>
        </p:txBody>
      </p:sp>
    </p:spTree>
    <p:extLst>
      <p:ext uri="{BB962C8B-B14F-4D97-AF65-F5344CB8AC3E}">
        <p14:creationId xmlns:p14="http://schemas.microsoft.com/office/powerpoint/2010/main" val="2723118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wipe(down)">
                                      <p:cBhvr>
                                        <p:cTn id="30" dur="580">
                                          <p:stCondLst>
                                            <p:cond delay="0"/>
                                          </p:stCondLst>
                                        </p:cTn>
                                        <p:tgtEl>
                                          <p:spTgt spid="4">
                                            <p:txEl>
                                              <p:pRg st="1" end="1"/>
                                            </p:txEl>
                                          </p:spTgt>
                                        </p:tgtEl>
                                      </p:cBhvr>
                                    </p:animEffect>
                                    <p:anim calcmode="lin" valueType="num">
                                      <p:cBhvr>
                                        <p:cTn id="31" dur="1822" tmFilter="0,0; 0.14,0.36; 0.43,0.73; 0.71,0.91; 1.0,1.0">
                                          <p:stCondLst>
                                            <p:cond delay="0"/>
                                          </p:stCondLst>
                                        </p:cTn>
                                        <p:tgtEl>
                                          <p:spTgt spid="4">
                                            <p:txEl>
                                              <p:pRg st="1" end="1"/>
                                            </p:txEl>
                                          </p:spTgt>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xEl>
                                              <p:pRg st="1" end="1"/>
                                            </p:txEl>
                                          </p:spTgt>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xEl>
                                              <p:pRg st="1" end="1"/>
                                            </p:txEl>
                                          </p:spTgt>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xEl>
                                              <p:pRg st="1" end="1"/>
                                            </p:txEl>
                                          </p:spTgt>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xEl>
                                              <p:pRg st="1" end="1"/>
                                            </p:txEl>
                                          </p:spTgt>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xEl>
                                              <p:pRg st="1" end="1"/>
                                            </p:txEl>
                                          </p:spTgt>
                                        </p:tgtEl>
                                      </p:cBhvr>
                                      <p:to x="100000" y="60000"/>
                                    </p:animScale>
                                    <p:animScale>
                                      <p:cBhvr>
                                        <p:cTn id="37" dur="166" decel="50000">
                                          <p:stCondLst>
                                            <p:cond delay="676"/>
                                          </p:stCondLst>
                                        </p:cTn>
                                        <p:tgtEl>
                                          <p:spTgt spid="4">
                                            <p:txEl>
                                              <p:pRg st="1" end="1"/>
                                            </p:txEl>
                                          </p:spTgt>
                                        </p:tgtEl>
                                      </p:cBhvr>
                                      <p:to x="100000" y="100000"/>
                                    </p:animScale>
                                    <p:animScale>
                                      <p:cBhvr>
                                        <p:cTn id="38" dur="26">
                                          <p:stCondLst>
                                            <p:cond delay="1312"/>
                                          </p:stCondLst>
                                        </p:cTn>
                                        <p:tgtEl>
                                          <p:spTgt spid="4">
                                            <p:txEl>
                                              <p:pRg st="1" end="1"/>
                                            </p:txEl>
                                          </p:spTgt>
                                        </p:tgtEl>
                                      </p:cBhvr>
                                      <p:to x="100000" y="80000"/>
                                    </p:animScale>
                                    <p:animScale>
                                      <p:cBhvr>
                                        <p:cTn id="39" dur="166" decel="50000">
                                          <p:stCondLst>
                                            <p:cond delay="1338"/>
                                          </p:stCondLst>
                                        </p:cTn>
                                        <p:tgtEl>
                                          <p:spTgt spid="4">
                                            <p:txEl>
                                              <p:pRg st="1" end="1"/>
                                            </p:txEl>
                                          </p:spTgt>
                                        </p:tgtEl>
                                      </p:cBhvr>
                                      <p:to x="100000" y="100000"/>
                                    </p:animScale>
                                    <p:animScale>
                                      <p:cBhvr>
                                        <p:cTn id="40" dur="26">
                                          <p:stCondLst>
                                            <p:cond delay="1642"/>
                                          </p:stCondLst>
                                        </p:cTn>
                                        <p:tgtEl>
                                          <p:spTgt spid="4">
                                            <p:txEl>
                                              <p:pRg st="1" end="1"/>
                                            </p:txEl>
                                          </p:spTgt>
                                        </p:tgtEl>
                                      </p:cBhvr>
                                      <p:to x="100000" y="90000"/>
                                    </p:animScale>
                                    <p:animScale>
                                      <p:cBhvr>
                                        <p:cTn id="41" dur="166" decel="50000">
                                          <p:stCondLst>
                                            <p:cond delay="1668"/>
                                          </p:stCondLst>
                                        </p:cTn>
                                        <p:tgtEl>
                                          <p:spTgt spid="4">
                                            <p:txEl>
                                              <p:pRg st="1" end="1"/>
                                            </p:txEl>
                                          </p:spTgt>
                                        </p:tgtEl>
                                      </p:cBhvr>
                                      <p:to x="100000" y="100000"/>
                                    </p:animScale>
                                    <p:animScale>
                                      <p:cBhvr>
                                        <p:cTn id="42" dur="26">
                                          <p:stCondLst>
                                            <p:cond delay="1808"/>
                                          </p:stCondLst>
                                        </p:cTn>
                                        <p:tgtEl>
                                          <p:spTgt spid="4">
                                            <p:txEl>
                                              <p:pRg st="1" end="1"/>
                                            </p:txEl>
                                          </p:spTgt>
                                        </p:tgtEl>
                                      </p:cBhvr>
                                      <p:to x="100000" y="95000"/>
                                    </p:animScale>
                                    <p:animScale>
                                      <p:cBhvr>
                                        <p:cTn id="43" dur="166" decel="50000">
                                          <p:stCondLst>
                                            <p:cond delay="1834"/>
                                          </p:stCondLst>
                                        </p:cTn>
                                        <p:tgtEl>
                                          <p:spTgt spid="4">
                                            <p:txEl>
                                              <p:pRg st="1" end="1"/>
                                            </p:txEl>
                                          </p:spTgt>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wipe(down)">
                                      <p:cBhvr>
                                        <p:cTn id="48" dur="580">
                                          <p:stCondLst>
                                            <p:cond delay="0"/>
                                          </p:stCondLst>
                                        </p:cTn>
                                        <p:tgtEl>
                                          <p:spTgt spid="4">
                                            <p:txEl>
                                              <p:pRg st="2" end="2"/>
                                            </p:txEl>
                                          </p:spTgt>
                                        </p:tgtEl>
                                      </p:cBhvr>
                                    </p:animEffect>
                                    <p:anim calcmode="lin" valueType="num">
                                      <p:cBhvr>
                                        <p:cTn id="49"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4">
                                            <p:txEl>
                                              <p:pRg st="2" end="2"/>
                                            </p:txEl>
                                          </p:spTgt>
                                        </p:tgtEl>
                                      </p:cBhvr>
                                      <p:to x="100000" y="60000"/>
                                    </p:animScale>
                                    <p:animScale>
                                      <p:cBhvr>
                                        <p:cTn id="55" dur="166" decel="50000">
                                          <p:stCondLst>
                                            <p:cond delay="676"/>
                                          </p:stCondLst>
                                        </p:cTn>
                                        <p:tgtEl>
                                          <p:spTgt spid="4">
                                            <p:txEl>
                                              <p:pRg st="2" end="2"/>
                                            </p:txEl>
                                          </p:spTgt>
                                        </p:tgtEl>
                                      </p:cBhvr>
                                      <p:to x="100000" y="100000"/>
                                    </p:animScale>
                                    <p:animScale>
                                      <p:cBhvr>
                                        <p:cTn id="56" dur="26">
                                          <p:stCondLst>
                                            <p:cond delay="1312"/>
                                          </p:stCondLst>
                                        </p:cTn>
                                        <p:tgtEl>
                                          <p:spTgt spid="4">
                                            <p:txEl>
                                              <p:pRg st="2" end="2"/>
                                            </p:txEl>
                                          </p:spTgt>
                                        </p:tgtEl>
                                      </p:cBhvr>
                                      <p:to x="100000" y="80000"/>
                                    </p:animScale>
                                    <p:animScale>
                                      <p:cBhvr>
                                        <p:cTn id="57" dur="166" decel="50000">
                                          <p:stCondLst>
                                            <p:cond delay="1338"/>
                                          </p:stCondLst>
                                        </p:cTn>
                                        <p:tgtEl>
                                          <p:spTgt spid="4">
                                            <p:txEl>
                                              <p:pRg st="2" end="2"/>
                                            </p:txEl>
                                          </p:spTgt>
                                        </p:tgtEl>
                                      </p:cBhvr>
                                      <p:to x="100000" y="100000"/>
                                    </p:animScale>
                                    <p:animScale>
                                      <p:cBhvr>
                                        <p:cTn id="58" dur="26">
                                          <p:stCondLst>
                                            <p:cond delay="1642"/>
                                          </p:stCondLst>
                                        </p:cTn>
                                        <p:tgtEl>
                                          <p:spTgt spid="4">
                                            <p:txEl>
                                              <p:pRg st="2" end="2"/>
                                            </p:txEl>
                                          </p:spTgt>
                                        </p:tgtEl>
                                      </p:cBhvr>
                                      <p:to x="100000" y="90000"/>
                                    </p:animScale>
                                    <p:animScale>
                                      <p:cBhvr>
                                        <p:cTn id="59" dur="166" decel="50000">
                                          <p:stCondLst>
                                            <p:cond delay="1668"/>
                                          </p:stCondLst>
                                        </p:cTn>
                                        <p:tgtEl>
                                          <p:spTgt spid="4">
                                            <p:txEl>
                                              <p:pRg st="2" end="2"/>
                                            </p:txEl>
                                          </p:spTgt>
                                        </p:tgtEl>
                                      </p:cBhvr>
                                      <p:to x="100000" y="100000"/>
                                    </p:animScale>
                                    <p:animScale>
                                      <p:cBhvr>
                                        <p:cTn id="60" dur="26">
                                          <p:stCondLst>
                                            <p:cond delay="1808"/>
                                          </p:stCondLst>
                                        </p:cTn>
                                        <p:tgtEl>
                                          <p:spTgt spid="4">
                                            <p:txEl>
                                              <p:pRg st="2" end="2"/>
                                            </p:txEl>
                                          </p:spTgt>
                                        </p:tgtEl>
                                      </p:cBhvr>
                                      <p:to x="100000" y="95000"/>
                                    </p:animScale>
                                    <p:animScale>
                                      <p:cBhvr>
                                        <p:cTn id="61" dur="166" decel="50000">
                                          <p:stCondLst>
                                            <p:cond delay="1834"/>
                                          </p:stCondLst>
                                        </p:cTn>
                                        <p:tgtEl>
                                          <p:spTgt spid="4">
                                            <p:txEl>
                                              <p:pRg st="2" end="2"/>
                                            </p:txEl>
                                          </p:spTgt>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26" presetClass="entr" presetSubtype="0" fill="hold" nodeType="clickEffect">
                                  <p:stCondLst>
                                    <p:cond delay="0"/>
                                  </p:stCondLst>
                                  <p:childTnLst>
                                    <p:set>
                                      <p:cBhvr>
                                        <p:cTn id="65" dur="1" fill="hold">
                                          <p:stCondLst>
                                            <p:cond delay="0"/>
                                          </p:stCondLst>
                                        </p:cTn>
                                        <p:tgtEl>
                                          <p:spTgt spid="4">
                                            <p:txEl>
                                              <p:pRg st="3" end="3"/>
                                            </p:txEl>
                                          </p:spTgt>
                                        </p:tgtEl>
                                        <p:attrNameLst>
                                          <p:attrName>style.visibility</p:attrName>
                                        </p:attrNameLst>
                                      </p:cBhvr>
                                      <p:to>
                                        <p:strVal val="visible"/>
                                      </p:to>
                                    </p:set>
                                    <p:animEffect transition="in" filter="wipe(down)">
                                      <p:cBhvr>
                                        <p:cTn id="66" dur="580">
                                          <p:stCondLst>
                                            <p:cond delay="0"/>
                                          </p:stCondLst>
                                        </p:cTn>
                                        <p:tgtEl>
                                          <p:spTgt spid="4">
                                            <p:txEl>
                                              <p:pRg st="3" end="3"/>
                                            </p:txEl>
                                          </p:spTgt>
                                        </p:tgtEl>
                                      </p:cBhvr>
                                    </p:animEffect>
                                    <p:anim calcmode="lin" valueType="num">
                                      <p:cBhvr>
                                        <p:cTn id="67" dur="1822" tmFilter="0,0; 0.14,0.36; 0.43,0.73; 0.71,0.91; 1.0,1.0">
                                          <p:stCondLst>
                                            <p:cond delay="0"/>
                                          </p:stCondLst>
                                        </p:cTn>
                                        <p:tgtEl>
                                          <p:spTgt spid="4">
                                            <p:txEl>
                                              <p:pRg st="3" end="3"/>
                                            </p:txEl>
                                          </p:spTgt>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4">
                                            <p:txEl>
                                              <p:pRg st="3" end="3"/>
                                            </p:txEl>
                                          </p:spTgt>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4">
                                            <p:txEl>
                                              <p:pRg st="3" end="3"/>
                                            </p:txEl>
                                          </p:spTgt>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4">
                                            <p:txEl>
                                              <p:pRg st="3" end="3"/>
                                            </p:txEl>
                                          </p:spTgt>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4">
                                            <p:txEl>
                                              <p:pRg st="3" end="3"/>
                                            </p:txEl>
                                          </p:spTgt>
                                        </p:tgtEl>
                                        <p:attrNameLst>
                                          <p:attrName>ppt_y</p:attrName>
                                        </p:attrNameLst>
                                      </p:cBhvr>
                                      <p:tavLst>
                                        <p:tav tm="0" fmla="#ppt_y-sin(pi*$)/81">
                                          <p:val>
                                            <p:fltVal val="0"/>
                                          </p:val>
                                        </p:tav>
                                        <p:tav tm="100000">
                                          <p:val>
                                            <p:fltVal val="1"/>
                                          </p:val>
                                        </p:tav>
                                      </p:tavLst>
                                    </p:anim>
                                    <p:animScale>
                                      <p:cBhvr>
                                        <p:cTn id="72" dur="26">
                                          <p:stCondLst>
                                            <p:cond delay="650"/>
                                          </p:stCondLst>
                                        </p:cTn>
                                        <p:tgtEl>
                                          <p:spTgt spid="4">
                                            <p:txEl>
                                              <p:pRg st="3" end="3"/>
                                            </p:txEl>
                                          </p:spTgt>
                                        </p:tgtEl>
                                      </p:cBhvr>
                                      <p:to x="100000" y="60000"/>
                                    </p:animScale>
                                    <p:animScale>
                                      <p:cBhvr>
                                        <p:cTn id="73" dur="166" decel="50000">
                                          <p:stCondLst>
                                            <p:cond delay="676"/>
                                          </p:stCondLst>
                                        </p:cTn>
                                        <p:tgtEl>
                                          <p:spTgt spid="4">
                                            <p:txEl>
                                              <p:pRg st="3" end="3"/>
                                            </p:txEl>
                                          </p:spTgt>
                                        </p:tgtEl>
                                      </p:cBhvr>
                                      <p:to x="100000" y="100000"/>
                                    </p:animScale>
                                    <p:animScale>
                                      <p:cBhvr>
                                        <p:cTn id="74" dur="26">
                                          <p:stCondLst>
                                            <p:cond delay="1312"/>
                                          </p:stCondLst>
                                        </p:cTn>
                                        <p:tgtEl>
                                          <p:spTgt spid="4">
                                            <p:txEl>
                                              <p:pRg st="3" end="3"/>
                                            </p:txEl>
                                          </p:spTgt>
                                        </p:tgtEl>
                                      </p:cBhvr>
                                      <p:to x="100000" y="80000"/>
                                    </p:animScale>
                                    <p:animScale>
                                      <p:cBhvr>
                                        <p:cTn id="75" dur="166" decel="50000">
                                          <p:stCondLst>
                                            <p:cond delay="1338"/>
                                          </p:stCondLst>
                                        </p:cTn>
                                        <p:tgtEl>
                                          <p:spTgt spid="4">
                                            <p:txEl>
                                              <p:pRg st="3" end="3"/>
                                            </p:txEl>
                                          </p:spTgt>
                                        </p:tgtEl>
                                      </p:cBhvr>
                                      <p:to x="100000" y="100000"/>
                                    </p:animScale>
                                    <p:animScale>
                                      <p:cBhvr>
                                        <p:cTn id="76" dur="26">
                                          <p:stCondLst>
                                            <p:cond delay="1642"/>
                                          </p:stCondLst>
                                        </p:cTn>
                                        <p:tgtEl>
                                          <p:spTgt spid="4">
                                            <p:txEl>
                                              <p:pRg st="3" end="3"/>
                                            </p:txEl>
                                          </p:spTgt>
                                        </p:tgtEl>
                                      </p:cBhvr>
                                      <p:to x="100000" y="90000"/>
                                    </p:animScale>
                                    <p:animScale>
                                      <p:cBhvr>
                                        <p:cTn id="77" dur="166" decel="50000">
                                          <p:stCondLst>
                                            <p:cond delay="1668"/>
                                          </p:stCondLst>
                                        </p:cTn>
                                        <p:tgtEl>
                                          <p:spTgt spid="4">
                                            <p:txEl>
                                              <p:pRg st="3" end="3"/>
                                            </p:txEl>
                                          </p:spTgt>
                                        </p:tgtEl>
                                      </p:cBhvr>
                                      <p:to x="100000" y="100000"/>
                                    </p:animScale>
                                    <p:animScale>
                                      <p:cBhvr>
                                        <p:cTn id="78" dur="26">
                                          <p:stCondLst>
                                            <p:cond delay="1808"/>
                                          </p:stCondLst>
                                        </p:cTn>
                                        <p:tgtEl>
                                          <p:spTgt spid="4">
                                            <p:txEl>
                                              <p:pRg st="3" end="3"/>
                                            </p:txEl>
                                          </p:spTgt>
                                        </p:tgtEl>
                                      </p:cBhvr>
                                      <p:to x="100000" y="95000"/>
                                    </p:animScale>
                                    <p:animScale>
                                      <p:cBhvr>
                                        <p:cTn id="79" dur="166" decel="50000">
                                          <p:stCondLst>
                                            <p:cond delay="1834"/>
                                          </p:stCondLst>
                                        </p:cTn>
                                        <p:tgtEl>
                                          <p:spTgt spid="4">
                                            <p:txEl>
                                              <p:pRg st="3" end="3"/>
                                            </p:txEl>
                                          </p:spTgt>
                                        </p:tgtEl>
                                      </p:cBhvr>
                                      <p:to x="100000" y="100000"/>
                                    </p:animScale>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4">
                                            <p:txEl>
                                              <p:pRg st="4" end="4"/>
                                            </p:txEl>
                                          </p:spTgt>
                                        </p:tgtEl>
                                        <p:attrNameLst>
                                          <p:attrName>style.visibility</p:attrName>
                                        </p:attrNameLst>
                                      </p:cBhvr>
                                      <p:to>
                                        <p:strVal val="visible"/>
                                      </p:to>
                                    </p:set>
                                    <p:anim calcmode="lin" valueType="num">
                                      <p:cBhvr additive="base">
                                        <p:cTn id="84"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4">
                                            <p:txEl>
                                              <p:pRg st="5" end="5"/>
                                            </p:txEl>
                                          </p:spTgt>
                                        </p:tgtEl>
                                        <p:attrNameLst>
                                          <p:attrName>style.visibility</p:attrName>
                                        </p:attrNameLst>
                                      </p:cBhvr>
                                      <p:to>
                                        <p:strVal val="visible"/>
                                      </p:to>
                                    </p:set>
                                    <p:anim calcmode="lin" valueType="num">
                                      <p:cBhvr additive="base">
                                        <p:cTn id="90"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rgbClr val="F5FAD4"/>
          </a:solidFill>
        </p:spPr>
        <p:style>
          <a:lnRef idx="1">
            <a:schemeClr val="dk1"/>
          </a:lnRef>
          <a:fillRef idx="2">
            <a:schemeClr val="dk1"/>
          </a:fillRef>
          <a:effectRef idx="1">
            <a:schemeClr val="dk1"/>
          </a:effectRef>
          <a:fontRef idx="minor">
            <a:schemeClr val="dk1"/>
          </a:fontRef>
        </p:style>
        <p:txBody>
          <a:bodyPr>
            <a:normAutofit/>
          </a:bodyPr>
          <a:lstStyle/>
          <a:p>
            <a:pPr algn="just">
              <a:buClrTx/>
              <a:buFont typeface="Wingdings" pitchFamily="2" charset="2"/>
              <a:buChar char="v"/>
            </a:pPr>
            <a:r>
              <a:rPr lang="ar-IQ" dirty="0" smtClean="0"/>
              <a:t>أن </a:t>
            </a:r>
            <a:r>
              <a:rPr lang="ar-IQ" dirty="0"/>
              <a:t>يكون لديه القدرة على تنظيم المعلومات عند نقلها إلى القارئ، بحيث يكون تنظيماً بشكل منطقياً له، ومرتباً لأفكاره ترتيباً بشكل تسلسلي ضمن أسلوب علمي بعيداً عن الغموض والتمديد.</a:t>
            </a:r>
          </a:p>
          <a:p>
            <a:pPr algn="just">
              <a:buClrTx/>
              <a:buFont typeface="Wingdings" pitchFamily="2" charset="2"/>
              <a:buChar char="v"/>
            </a:pPr>
            <a:r>
              <a:rPr lang="ar-IQ" dirty="0"/>
              <a:t>أن يكون لدى الباحث الأمانة العلمية من حيث نسب للأفكار والنصوص إلى أصحابها فهي تكون عنوان شرف الباحث.</a:t>
            </a:r>
          </a:p>
          <a:p>
            <a:pPr algn="just">
              <a:buClrTx/>
              <a:buFont typeface="Wingdings" pitchFamily="2" charset="2"/>
              <a:buChar char="v"/>
            </a:pPr>
            <a:r>
              <a:rPr lang="ar-IQ" dirty="0"/>
              <a:t>أن يكون لديه قدرة الصبر على مشاكل ومتاعب البحث.</a:t>
            </a:r>
          </a:p>
          <a:p>
            <a:pPr algn="just">
              <a:buClrTx/>
              <a:buFont typeface="Wingdings" pitchFamily="2" charset="2"/>
              <a:buChar char="v"/>
            </a:pPr>
            <a:r>
              <a:rPr lang="ar-IQ" dirty="0"/>
              <a:t>أن يكون لديه القدرة على التأني كي يتمكن من عمل انطباع سليم وتأسيس لأحكام وتقديرات بشكل صحيح.</a:t>
            </a:r>
          </a:p>
          <a:p>
            <a:pPr algn="just">
              <a:buClrTx/>
              <a:buFont typeface="Wingdings" pitchFamily="2" charset="2"/>
              <a:buChar char="v"/>
            </a:pPr>
            <a:r>
              <a:rPr lang="ar-IQ" dirty="0"/>
              <a:t>الإخلاص للبحث بالمال والجهد والوقت </a:t>
            </a:r>
            <a:r>
              <a:rPr lang="ar-IQ" dirty="0" smtClean="0"/>
              <a:t>والتفكير.</a:t>
            </a:r>
            <a:endParaRPr lang="ar-IQ" dirty="0"/>
          </a:p>
        </p:txBody>
      </p:sp>
    </p:spTree>
    <p:extLst>
      <p:ext uri="{BB962C8B-B14F-4D97-AF65-F5344CB8AC3E}">
        <p14:creationId xmlns:p14="http://schemas.microsoft.com/office/powerpoint/2010/main" val="238979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1" end="1"/>
                                            </p:txEl>
                                          </p:spTgt>
                                        </p:tgtEl>
                                        <p:attrNameLst>
                                          <p:attrName>style.visibility</p:attrName>
                                        </p:attrNameLst>
                                      </p:cBhvr>
                                      <p:to>
                                        <p:strVal val="visible"/>
                                      </p:to>
                                    </p:set>
                                    <p:animEffect transition="in" filter="wipe(down)">
                                      <p:cBhvr>
                                        <p:cTn id="43" dur="580">
                                          <p:stCondLst>
                                            <p:cond delay="0"/>
                                          </p:stCondLst>
                                        </p:cTn>
                                        <p:tgtEl>
                                          <p:spTgt spid="3">
                                            <p:txEl>
                                              <p:pRg st="1" end="1"/>
                                            </p:txEl>
                                          </p:spTgt>
                                        </p:tgtEl>
                                      </p:cBhvr>
                                    </p:animEffect>
                                    <p:anim calcmode="lin" valueType="num">
                                      <p:cBhvr>
                                        <p:cTn id="44" dur="1822" tmFilter="0,0; 0.14,0.36; 0.43,0.73; 0.71,0.91; 1.0,1.0">
                                          <p:stCondLst>
                                            <p:cond delay="0"/>
                                          </p:stCondLst>
                                        </p:cTn>
                                        <p:tgtEl>
                                          <p:spTgt spid="3">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1" end="1"/>
                                            </p:txEl>
                                          </p:spTgt>
                                        </p:tgtEl>
                                      </p:cBhvr>
                                      <p:to x="100000" y="60000"/>
                                    </p:animScale>
                                    <p:animScale>
                                      <p:cBhvr>
                                        <p:cTn id="50" dur="166" decel="50000">
                                          <p:stCondLst>
                                            <p:cond delay="676"/>
                                          </p:stCondLst>
                                        </p:cTn>
                                        <p:tgtEl>
                                          <p:spTgt spid="3">
                                            <p:txEl>
                                              <p:pRg st="1" end="1"/>
                                            </p:txEl>
                                          </p:spTgt>
                                        </p:tgtEl>
                                      </p:cBhvr>
                                      <p:to x="100000" y="100000"/>
                                    </p:animScale>
                                    <p:animScale>
                                      <p:cBhvr>
                                        <p:cTn id="51" dur="26">
                                          <p:stCondLst>
                                            <p:cond delay="1312"/>
                                          </p:stCondLst>
                                        </p:cTn>
                                        <p:tgtEl>
                                          <p:spTgt spid="3">
                                            <p:txEl>
                                              <p:pRg st="1" end="1"/>
                                            </p:txEl>
                                          </p:spTgt>
                                        </p:tgtEl>
                                      </p:cBhvr>
                                      <p:to x="100000" y="80000"/>
                                    </p:animScale>
                                    <p:animScale>
                                      <p:cBhvr>
                                        <p:cTn id="52" dur="166" decel="50000">
                                          <p:stCondLst>
                                            <p:cond delay="1338"/>
                                          </p:stCondLst>
                                        </p:cTn>
                                        <p:tgtEl>
                                          <p:spTgt spid="3">
                                            <p:txEl>
                                              <p:pRg st="1" end="1"/>
                                            </p:txEl>
                                          </p:spTgt>
                                        </p:tgtEl>
                                      </p:cBhvr>
                                      <p:to x="100000" y="100000"/>
                                    </p:animScale>
                                    <p:animScale>
                                      <p:cBhvr>
                                        <p:cTn id="53" dur="26">
                                          <p:stCondLst>
                                            <p:cond delay="1642"/>
                                          </p:stCondLst>
                                        </p:cTn>
                                        <p:tgtEl>
                                          <p:spTgt spid="3">
                                            <p:txEl>
                                              <p:pRg st="1" end="1"/>
                                            </p:txEl>
                                          </p:spTgt>
                                        </p:tgtEl>
                                      </p:cBhvr>
                                      <p:to x="100000" y="90000"/>
                                    </p:animScale>
                                    <p:animScale>
                                      <p:cBhvr>
                                        <p:cTn id="54" dur="166" decel="50000">
                                          <p:stCondLst>
                                            <p:cond delay="1668"/>
                                          </p:stCondLst>
                                        </p:cTn>
                                        <p:tgtEl>
                                          <p:spTgt spid="3">
                                            <p:txEl>
                                              <p:pRg st="1" end="1"/>
                                            </p:txEl>
                                          </p:spTgt>
                                        </p:tgtEl>
                                      </p:cBhvr>
                                      <p:to x="100000" y="100000"/>
                                    </p:animScale>
                                    <p:animScale>
                                      <p:cBhvr>
                                        <p:cTn id="55" dur="26">
                                          <p:stCondLst>
                                            <p:cond delay="1808"/>
                                          </p:stCondLst>
                                        </p:cTn>
                                        <p:tgtEl>
                                          <p:spTgt spid="3">
                                            <p:txEl>
                                              <p:pRg st="1" end="1"/>
                                            </p:txEl>
                                          </p:spTgt>
                                        </p:tgtEl>
                                      </p:cBhvr>
                                      <p:to x="100000" y="95000"/>
                                    </p:animScale>
                                    <p:animScale>
                                      <p:cBhvr>
                                        <p:cTn id="56" dur="166" decel="50000">
                                          <p:stCondLst>
                                            <p:cond delay="1834"/>
                                          </p:stCondLst>
                                        </p:cTn>
                                        <p:tgtEl>
                                          <p:spTgt spid="3">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2" end="2"/>
                                            </p:txEl>
                                          </p:spTgt>
                                        </p:tgtEl>
                                        <p:attrNameLst>
                                          <p:attrName>style.visibility</p:attrName>
                                        </p:attrNameLst>
                                      </p:cBhvr>
                                      <p:to>
                                        <p:strVal val="visible"/>
                                      </p:to>
                                    </p:set>
                                    <p:animEffect transition="in" filter="wipe(down)">
                                      <p:cBhvr>
                                        <p:cTn id="61" dur="580">
                                          <p:stCondLst>
                                            <p:cond delay="0"/>
                                          </p:stCondLst>
                                        </p:cTn>
                                        <p:tgtEl>
                                          <p:spTgt spid="3">
                                            <p:txEl>
                                              <p:pRg st="2" end="2"/>
                                            </p:txEl>
                                          </p:spTgt>
                                        </p:tgtEl>
                                      </p:cBhvr>
                                    </p:animEffect>
                                    <p:anim calcmode="lin" valueType="num">
                                      <p:cBhvr>
                                        <p:cTn id="62"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2" end="2"/>
                                            </p:txEl>
                                          </p:spTgt>
                                        </p:tgtEl>
                                      </p:cBhvr>
                                      <p:to x="100000" y="60000"/>
                                    </p:animScale>
                                    <p:animScale>
                                      <p:cBhvr>
                                        <p:cTn id="68" dur="166" decel="50000">
                                          <p:stCondLst>
                                            <p:cond delay="676"/>
                                          </p:stCondLst>
                                        </p:cTn>
                                        <p:tgtEl>
                                          <p:spTgt spid="3">
                                            <p:txEl>
                                              <p:pRg st="2" end="2"/>
                                            </p:txEl>
                                          </p:spTgt>
                                        </p:tgtEl>
                                      </p:cBhvr>
                                      <p:to x="100000" y="100000"/>
                                    </p:animScale>
                                    <p:animScale>
                                      <p:cBhvr>
                                        <p:cTn id="69" dur="26">
                                          <p:stCondLst>
                                            <p:cond delay="1312"/>
                                          </p:stCondLst>
                                        </p:cTn>
                                        <p:tgtEl>
                                          <p:spTgt spid="3">
                                            <p:txEl>
                                              <p:pRg st="2" end="2"/>
                                            </p:txEl>
                                          </p:spTgt>
                                        </p:tgtEl>
                                      </p:cBhvr>
                                      <p:to x="100000" y="80000"/>
                                    </p:animScale>
                                    <p:animScale>
                                      <p:cBhvr>
                                        <p:cTn id="70" dur="166" decel="50000">
                                          <p:stCondLst>
                                            <p:cond delay="1338"/>
                                          </p:stCondLst>
                                        </p:cTn>
                                        <p:tgtEl>
                                          <p:spTgt spid="3">
                                            <p:txEl>
                                              <p:pRg st="2" end="2"/>
                                            </p:txEl>
                                          </p:spTgt>
                                        </p:tgtEl>
                                      </p:cBhvr>
                                      <p:to x="100000" y="100000"/>
                                    </p:animScale>
                                    <p:animScale>
                                      <p:cBhvr>
                                        <p:cTn id="71" dur="26">
                                          <p:stCondLst>
                                            <p:cond delay="1642"/>
                                          </p:stCondLst>
                                        </p:cTn>
                                        <p:tgtEl>
                                          <p:spTgt spid="3">
                                            <p:txEl>
                                              <p:pRg st="2" end="2"/>
                                            </p:txEl>
                                          </p:spTgt>
                                        </p:tgtEl>
                                      </p:cBhvr>
                                      <p:to x="100000" y="90000"/>
                                    </p:animScale>
                                    <p:animScale>
                                      <p:cBhvr>
                                        <p:cTn id="72" dur="166" decel="50000">
                                          <p:stCondLst>
                                            <p:cond delay="1668"/>
                                          </p:stCondLst>
                                        </p:cTn>
                                        <p:tgtEl>
                                          <p:spTgt spid="3">
                                            <p:txEl>
                                              <p:pRg st="2" end="2"/>
                                            </p:txEl>
                                          </p:spTgt>
                                        </p:tgtEl>
                                      </p:cBhvr>
                                      <p:to x="100000" y="100000"/>
                                    </p:animScale>
                                    <p:animScale>
                                      <p:cBhvr>
                                        <p:cTn id="73" dur="26">
                                          <p:stCondLst>
                                            <p:cond delay="1808"/>
                                          </p:stCondLst>
                                        </p:cTn>
                                        <p:tgtEl>
                                          <p:spTgt spid="3">
                                            <p:txEl>
                                              <p:pRg st="2" end="2"/>
                                            </p:txEl>
                                          </p:spTgt>
                                        </p:tgtEl>
                                      </p:cBhvr>
                                      <p:to x="100000" y="95000"/>
                                    </p:animScale>
                                    <p:animScale>
                                      <p:cBhvr>
                                        <p:cTn id="74" dur="166" decel="50000">
                                          <p:stCondLst>
                                            <p:cond delay="1834"/>
                                          </p:stCondLst>
                                        </p:cTn>
                                        <p:tgtEl>
                                          <p:spTgt spid="3">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3" end="3"/>
                                            </p:txEl>
                                          </p:spTgt>
                                        </p:tgtEl>
                                        <p:attrNameLst>
                                          <p:attrName>style.visibility</p:attrName>
                                        </p:attrNameLst>
                                      </p:cBhvr>
                                      <p:to>
                                        <p:strVal val="visible"/>
                                      </p:to>
                                    </p:set>
                                    <p:animEffect transition="in" filter="wipe(down)">
                                      <p:cBhvr>
                                        <p:cTn id="79" dur="580">
                                          <p:stCondLst>
                                            <p:cond delay="0"/>
                                          </p:stCondLst>
                                        </p:cTn>
                                        <p:tgtEl>
                                          <p:spTgt spid="3">
                                            <p:txEl>
                                              <p:pRg st="3" end="3"/>
                                            </p:txEl>
                                          </p:spTgt>
                                        </p:tgtEl>
                                      </p:cBhvr>
                                    </p:animEffect>
                                    <p:anim calcmode="lin" valueType="num">
                                      <p:cBhvr>
                                        <p:cTn id="80" dur="1822" tmFilter="0,0; 0.14,0.36; 0.43,0.73; 0.71,0.91; 1.0,1.0">
                                          <p:stCondLst>
                                            <p:cond delay="0"/>
                                          </p:stCondLst>
                                        </p:cTn>
                                        <p:tgtEl>
                                          <p:spTgt spid="3">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3" end="3"/>
                                            </p:txEl>
                                          </p:spTgt>
                                        </p:tgtEl>
                                      </p:cBhvr>
                                      <p:to x="100000" y="60000"/>
                                    </p:animScale>
                                    <p:animScale>
                                      <p:cBhvr>
                                        <p:cTn id="86" dur="166" decel="50000">
                                          <p:stCondLst>
                                            <p:cond delay="676"/>
                                          </p:stCondLst>
                                        </p:cTn>
                                        <p:tgtEl>
                                          <p:spTgt spid="3">
                                            <p:txEl>
                                              <p:pRg st="3" end="3"/>
                                            </p:txEl>
                                          </p:spTgt>
                                        </p:tgtEl>
                                      </p:cBhvr>
                                      <p:to x="100000" y="100000"/>
                                    </p:animScale>
                                    <p:animScale>
                                      <p:cBhvr>
                                        <p:cTn id="87" dur="26">
                                          <p:stCondLst>
                                            <p:cond delay="1312"/>
                                          </p:stCondLst>
                                        </p:cTn>
                                        <p:tgtEl>
                                          <p:spTgt spid="3">
                                            <p:txEl>
                                              <p:pRg st="3" end="3"/>
                                            </p:txEl>
                                          </p:spTgt>
                                        </p:tgtEl>
                                      </p:cBhvr>
                                      <p:to x="100000" y="80000"/>
                                    </p:animScale>
                                    <p:animScale>
                                      <p:cBhvr>
                                        <p:cTn id="88" dur="166" decel="50000">
                                          <p:stCondLst>
                                            <p:cond delay="1338"/>
                                          </p:stCondLst>
                                        </p:cTn>
                                        <p:tgtEl>
                                          <p:spTgt spid="3">
                                            <p:txEl>
                                              <p:pRg st="3" end="3"/>
                                            </p:txEl>
                                          </p:spTgt>
                                        </p:tgtEl>
                                      </p:cBhvr>
                                      <p:to x="100000" y="100000"/>
                                    </p:animScale>
                                    <p:animScale>
                                      <p:cBhvr>
                                        <p:cTn id="89" dur="26">
                                          <p:stCondLst>
                                            <p:cond delay="1642"/>
                                          </p:stCondLst>
                                        </p:cTn>
                                        <p:tgtEl>
                                          <p:spTgt spid="3">
                                            <p:txEl>
                                              <p:pRg st="3" end="3"/>
                                            </p:txEl>
                                          </p:spTgt>
                                        </p:tgtEl>
                                      </p:cBhvr>
                                      <p:to x="100000" y="90000"/>
                                    </p:animScale>
                                    <p:animScale>
                                      <p:cBhvr>
                                        <p:cTn id="90" dur="166" decel="50000">
                                          <p:stCondLst>
                                            <p:cond delay="1668"/>
                                          </p:stCondLst>
                                        </p:cTn>
                                        <p:tgtEl>
                                          <p:spTgt spid="3">
                                            <p:txEl>
                                              <p:pRg st="3" end="3"/>
                                            </p:txEl>
                                          </p:spTgt>
                                        </p:tgtEl>
                                      </p:cBhvr>
                                      <p:to x="100000" y="100000"/>
                                    </p:animScale>
                                    <p:animScale>
                                      <p:cBhvr>
                                        <p:cTn id="91" dur="26">
                                          <p:stCondLst>
                                            <p:cond delay="1808"/>
                                          </p:stCondLst>
                                        </p:cTn>
                                        <p:tgtEl>
                                          <p:spTgt spid="3">
                                            <p:txEl>
                                              <p:pRg st="3" end="3"/>
                                            </p:txEl>
                                          </p:spTgt>
                                        </p:tgtEl>
                                      </p:cBhvr>
                                      <p:to x="100000" y="95000"/>
                                    </p:animScale>
                                    <p:animScale>
                                      <p:cBhvr>
                                        <p:cTn id="92" dur="166" decel="50000">
                                          <p:stCondLst>
                                            <p:cond delay="1834"/>
                                          </p:stCondLst>
                                        </p:cTn>
                                        <p:tgtEl>
                                          <p:spTgt spid="3">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4" end="4"/>
                                            </p:txEl>
                                          </p:spTgt>
                                        </p:tgtEl>
                                        <p:attrNameLst>
                                          <p:attrName>style.visibility</p:attrName>
                                        </p:attrNameLst>
                                      </p:cBhvr>
                                      <p:to>
                                        <p:strVal val="visible"/>
                                      </p:to>
                                    </p:set>
                                    <p:animEffect transition="in" filter="wipe(down)">
                                      <p:cBhvr>
                                        <p:cTn id="97" dur="580">
                                          <p:stCondLst>
                                            <p:cond delay="0"/>
                                          </p:stCondLst>
                                        </p:cTn>
                                        <p:tgtEl>
                                          <p:spTgt spid="3">
                                            <p:txEl>
                                              <p:pRg st="4" end="4"/>
                                            </p:txEl>
                                          </p:spTgt>
                                        </p:tgtEl>
                                      </p:cBhvr>
                                    </p:animEffect>
                                    <p:anim calcmode="lin" valueType="num">
                                      <p:cBhvr>
                                        <p:cTn id="98"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4" end="4"/>
                                            </p:txEl>
                                          </p:spTgt>
                                        </p:tgtEl>
                                      </p:cBhvr>
                                      <p:to x="100000" y="60000"/>
                                    </p:animScale>
                                    <p:animScale>
                                      <p:cBhvr>
                                        <p:cTn id="104" dur="166" decel="50000">
                                          <p:stCondLst>
                                            <p:cond delay="676"/>
                                          </p:stCondLst>
                                        </p:cTn>
                                        <p:tgtEl>
                                          <p:spTgt spid="3">
                                            <p:txEl>
                                              <p:pRg st="4" end="4"/>
                                            </p:txEl>
                                          </p:spTgt>
                                        </p:tgtEl>
                                      </p:cBhvr>
                                      <p:to x="100000" y="100000"/>
                                    </p:animScale>
                                    <p:animScale>
                                      <p:cBhvr>
                                        <p:cTn id="105" dur="26">
                                          <p:stCondLst>
                                            <p:cond delay="1312"/>
                                          </p:stCondLst>
                                        </p:cTn>
                                        <p:tgtEl>
                                          <p:spTgt spid="3">
                                            <p:txEl>
                                              <p:pRg st="4" end="4"/>
                                            </p:txEl>
                                          </p:spTgt>
                                        </p:tgtEl>
                                      </p:cBhvr>
                                      <p:to x="100000" y="80000"/>
                                    </p:animScale>
                                    <p:animScale>
                                      <p:cBhvr>
                                        <p:cTn id="106" dur="166" decel="50000">
                                          <p:stCondLst>
                                            <p:cond delay="1338"/>
                                          </p:stCondLst>
                                        </p:cTn>
                                        <p:tgtEl>
                                          <p:spTgt spid="3">
                                            <p:txEl>
                                              <p:pRg st="4" end="4"/>
                                            </p:txEl>
                                          </p:spTgt>
                                        </p:tgtEl>
                                      </p:cBhvr>
                                      <p:to x="100000" y="100000"/>
                                    </p:animScale>
                                    <p:animScale>
                                      <p:cBhvr>
                                        <p:cTn id="107" dur="26">
                                          <p:stCondLst>
                                            <p:cond delay="1642"/>
                                          </p:stCondLst>
                                        </p:cTn>
                                        <p:tgtEl>
                                          <p:spTgt spid="3">
                                            <p:txEl>
                                              <p:pRg st="4" end="4"/>
                                            </p:txEl>
                                          </p:spTgt>
                                        </p:tgtEl>
                                      </p:cBhvr>
                                      <p:to x="100000" y="90000"/>
                                    </p:animScale>
                                    <p:animScale>
                                      <p:cBhvr>
                                        <p:cTn id="108" dur="166" decel="50000">
                                          <p:stCondLst>
                                            <p:cond delay="1668"/>
                                          </p:stCondLst>
                                        </p:cTn>
                                        <p:tgtEl>
                                          <p:spTgt spid="3">
                                            <p:txEl>
                                              <p:pRg st="4" end="4"/>
                                            </p:txEl>
                                          </p:spTgt>
                                        </p:tgtEl>
                                      </p:cBhvr>
                                      <p:to x="100000" y="100000"/>
                                    </p:animScale>
                                    <p:animScale>
                                      <p:cBhvr>
                                        <p:cTn id="109" dur="26">
                                          <p:stCondLst>
                                            <p:cond delay="1808"/>
                                          </p:stCondLst>
                                        </p:cTn>
                                        <p:tgtEl>
                                          <p:spTgt spid="3">
                                            <p:txEl>
                                              <p:pRg st="4" end="4"/>
                                            </p:txEl>
                                          </p:spTgt>
                                        </p:tgtEl>
                                      </p:cBhvr>
                                      <p:to x="100000" y="95000"/>
                                    </p:animScale>
                                    <p:animScale>
                                      <p:cBhvr>
                                        <p:cTn id="110" dur="166" decel="50000">
                                          <p:stCondLst>
                                            <p:cond delay="1834"/>
                                          </p:stCondLst>
                                        </p:cTn>
                                        <p:tgtEl>
                                          <p:spTgt spid="3">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2</a:t>
            </a:r>
            <a:endParaRPr lang="ar-IQ" dirty="0"/>
          </a:p>
        </p:txBody>
      </p:sp>
      <p:sp>
        <p:nvSpPr>
          <p:cNvPr id="3" name="عنصر نائب للمحتوى 2"/>
          <p:cNvSpPr>
            <a:spLocks noGrp="1"/>
          </p:cNvSpPr>
          <p:nvPr>
            <p:ph idx="1"/>
          </p:nvPr>
        </p:nvSpPr>
        <p:spPr>
          <a:xfrm>
            <a:off x="0" y="1576818"/>
            <a:ext cx="9126438" cy="5281182"/>
          </a:xfrm>
          <a:solidFill>
            <a:srgbClr val="FFFFCC"/>
          </a:solidFill>
        </p:spPr>
        <p:txBody>
          <a:bodyPr>
            <a:normAutofit fontScale="92500" lnSpcReduction="10000"/>
          </a:bodyPr>
          <a:lstStyle/>
          <a:p>
            <a:pPr>
              <a:buClrTx/>
              <a:buFont typeface="Wingdings" pitchFamily="2" charset="2"/>
              <a:buChar char="Ø"/>
            </a:pPr>
            <a:r>
              <a:rPr lang="ar-IQ" b="1" dirty="0" smtClean="0">
                <a:latin typeface="Simplified Arabic" pitchFamily="18" charset="-78"/>
                <a:cs typeface="Simplified Arabic" pitchFamily="18" charset="-78"/>
              </a:rPr>
              <a:t>صدق </a:t>
            </a:r>
            <a:r>
              <a:rPr lang="ar-IQ" b="1" dirty="0">
                <a:latin typeface="Simplified Arabic" pitchFamily="18" charset="-78"/>
                <a:cs typeface="Simplified Arabic" pitchFamily="18" charset="-78"/>
              </a:rPr>
              <a:t>الباحث في حياته البحثية والاجتماعية.</a:t>
            </a:r>
          </a:p>
          <a:p>
            <a:pPr>
              <a:buClrTx/>
              <a:buFont typeface="Wingdings" pitchFamily="2" charset="2"/>
              <a:buChar char="Ø"/>
            </a:pPr>
            <a:endParaRPr lang="ar-IQ" b="1" dirty="0">
              <a:latin typeface="Simplified Arabic" pitchFamily="18" charset="-78"/>
              <a:cs typeface="Simplified Arabic" pitchFamily="18" charset="-78"/>
            </a:endParaRPr>
          </a:p>
          <a:p>
            <a:pPr>
              <a:buClrTx/>
              <a:buFont typeface="Wingdings" pitchFamily="2" charset="2"/>
              <a:buChar char="Ø"/>
            </a:pPr>
            <a:r>
              <a:rPr lang="ar-IQ" b="1" dirty="0" smtClean="0">
                <a:latin typeface="Simplified Arabic" pitchFamily="18" charset="-78"/>
                <a:cs typeface="Simplified Arabic" pitchFamily="18" charset="-78"/>
              </a:rPr>
              <a:t>احترام </a:t>
            </a:r>
            <a:r>
              <a:rPr lang="ar-IQ" b="1" dirty="0">
                <a:latin typeface="Simplified Arabic" pitchFamily="18" charset="-78"/>
                <a:cs typeface="Simplified Arabic" pitchFamily="18" charset="-78"/>
              </a:rPr>
              <a:t>الباحث العلمي </a:t>
            </a:r>
            <a:r>
              <a:rPr lang="ar-IQ" b="1" dirty="0" smtClean="0">
                <a:latin typeface="Simplified Arabic" pitchFamily="18" charset="-78"/>
                <a:cs typeface="Simplified Arabic" pitchFamily="18" charset="-78"/>
              </a:rPr>
              <a:t>لأساتذته ، </a:t>
            </a:r>
            <a:r>
              <a:rPr lang="ar-IQ" b="1" dirty="0">
                <a:latin typeface="Simplified Arabic" pitchFamily="18" charset="-78"/>
                <a:cs typeface="Simplified Arabic" pitchFamily="18" charset="-78"/>
              </a:rPr>
              <a:t>وأصحاب الفضل </a:t>
            </a:r>
            <a:r>
              <a:rPr lang="ar-IQ" b="1" dirty="0" smtClean="0">
                <a:latin typeface="Simplified Arabic" pitchFamily="18" charset="-78"/>
                <a:cs typeface="Simplified Arabic" pitchFamily="18" charset="-78"/>
              </a:rPr>
              <a:t>عليه  </a:t>
            </a:r>
            <a:r>
              <a:rPr lang="ar-IQ" b="1" dirty="0">
                <a:latin typeface="Simplified Arabic" pitchFamily="18" charset="-78"/>
                <a:cs typeface="Simplified Arabic" pitchFamily="18" charset="-78"/>
              </a:rPr>
              <a:t>وعدم التقليل من قيمة عمل أساتذته ومشرفيه.</a:t>
            </a:r>
          </a:p>
          <a:p>
            <a:pPr>
              <a:buClrTx/>
              <a:buFont typeface="Wingdings" pitchFamily="2" charset="2"/>
              <a:buChar char="Ø"/>
            </a:pPr>
            <a:endParaRPr lang="ar-IQ" b="1" dirty="0">
              <a:latin typeface="Simplified Arabic" pitchFamily="18" charset="-78"/>
              <a:cs typeface="Simplified Arabic" pitchFamily="18" charset="-78"/>
            </a:endParaRPr>
          </a:p>
          <a:p>
            <a:pPr>
              <a:buClrTx/>
              <a:buFont typeface="Wingdings" pitchFamily="2" charset="2"/>
              <a:buChar char="Ø"/>
            </a:pPr>
            <a:r>
              <a:rPr lang="ar-IQ" b="1" dirty="0">
                <a:latin typeface="Simplified Arabic" pitchFamily="18" charset="-78"/>
                <a:cs typeface="Simplified Arabic" pitchFamily="18" charset="-78"/>
              </a:rPr>
              <a:t>مرونة الباحث العلمي في التعامل مع زملائه الباحثين </a:t>
            </a:r>
            <a:r>
              <a:rPr lang="ar-IQ" b="1" dirty="0" smtClean="0">
                <a:latin typeface="Simplified Arabic" pitchFamily="18" charset="-78"/>
                <a:cs typeface="Simplified Arabic" pitchFamily="18" charset="-78"/>
              </a:rPr>
              <a:t>العلميين</a:t>
            </a:r>
            <a:r>
              <a:rPr lang="ar-IQ" b="1" dirty="0">
                <a:latin typeface="Simplified Arabic" pitchFamily="18" charset="-78"/>
                <a:cs typeface="Simplified Arabic" pitchFamily="18" charset="-78"/>
              </a:rPr>
              <a:t>.</a:t>
            </a:r>
          </a:p>
          <a:p>
            <a:pPr>
              <a:buClrTx/>
              <a:buFont typeface="Wingdings" pitchFamily="2" charset="2"/>
              <a:buChar char="Ø"/>
            </a:pPr>
            <a:endParaRPr lang="ar-IQ" b="1" dirty="0">
              <a:latin typeface="Simplified Arabic" pitchFamily="18" charset="-78"/>
              <a:cs typeface="Simplified Arabic" pitchFamily="18" charset="-78"/>
            </a:endParaRPr>
          </a:p>
          <a:p>
            <a:pPr>
              <a:buClrTx/>
              <a:buFont typeface="Wingdings" pitchFamily="2" charset="2"/>
              <a:buChar char="Ø"/>
            </a:pPr>
            <a:r>
              <a:rPr lang="ar-IQ" b="1" dirty="0">
                <a:latin typeface="Simplified Arabic" pitchFamily="18" charset="-78"/>
                <a:cs typeface="Simplified Arabic" pitchFamily="18" charset="-78"/>
              </a:rPr>
              <a:t>تطبيقه للمناهج العلمية في كل ما يخصه أو يخص دراسته الأكاديمية.</a:t>
            </a:r>
          </a:p>
          <a:p>
            <a:pPr>
              <a:buClrTx/>
              <a:buFont typeface="Wingdings" pitchFamily="2" charset="2"/>
              <a:buChar char="Ø"/>
            </a:pPr>
            <a:endParaRPr lang="ar-IQ" b="1" dirty="0">
              <a:latin typeface="Simplified Arabic" pitchFamily="18" charset="-78"/>
              <a:cs typeface="Simplified Arabic" pitchFamily="18" charset="-78"/>
            </a:endParaRPr>
          </a:p>
          <a:p>
            <a:pPr>
              <a:buClrTx/>
              <a:buFont typeface="Wingdings" pitchFamily="2" charset="2"/>
              <a:buChar char="Ø"/>
            </a:pPr>
            <a:r>
              <a:rPr lang="ar-IQ" b="1" dirty="0">
                <a:latin typeface="Simplified Arabic" pitchFamily="18" charset="-78"/>
                <a:cs typeface="Simplified Arabic" pitchFamily="18" charset="-78"/>
              </a:rPr>
              <a:t>توافر الشروط القانونية فيه حتى يصبح باحث علمي أكاديمي يحمل كل شهادات الخبرة والإنجازات العلمية.</a:t>
            </a:r>
          </a:p>
          <a:p>
            <a:pPr>
              <a:buClrTx/>
              <a:buFont typeface="Wingdings" pitchFamily="2" charset="2"/>
              <a:buChar char="Ø"/>
            </a:pPr>
            <a:endParaRPr lang="ar-IQ" dirty="0"/>
          </a:p>
          <a:p>
            <a:pPr marL="82296" indent="0">
              <a:buNone/>
            </a:pPr>
            <a:endParaRPr lang="ar-IQ"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26438" cy="1576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0598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80">
                                          <p:stCondLst>
                                            <p:cond delay="0"/>
                                          </p:stCondLst>
                                        </p:cTn>
                                        <p:tgtEl>
                                          <p:spTgt spid="3">
                                            <p:bg/>
                                          </p:spTgt>
                                        </p:tgtEl>
                                      </p:cBhvr>
                                    </p:animEffect>
                                    <p:anim calcmode="lin" valueType="num">
                                      <p:cBhvr>
                                        <p:cTn id="8" dur="1822"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bg/>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bg/>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bg/>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bg/>
                                          </p:spTgt>
                                        </p:tgtEl>
                                      </p:cBhvr>
                                      <p:to x="100000" y="60000"/>
                                    </p:animScale>
                                    <p:animScale>
                                      <p:cBhvr>
                                        <p:cTn id="14" dur="166" decel="50000">
                                          <p:stCondLst>
                                            <p:cond delay="676"/>
                                          </p:stCondLst>
                                        </p:cTn>
                                        <p:tgtEl>
                                          <p:spTgt spid="3">
                                            <p:bg/>
                                          </p:spTgt>
                                        </p:tgtEl>
                                      </p:cBhvr>
                                      <p:to x="100000" y="100000"/>
                                    </p:animScale>
                                    <p:animScale>
                                      <p:cBhvr>
                                        <p:cTn id="15" dur="26">
                                          <p:stCondLst>
                                            <p:cond delay="1312"/>
                                          </p:stCondLst>
                                        </p:cTn>
                                        <p:tgtEl>
                                          <p:spTgt spid="3">
                                            <p:bg/>
                                          </p:spTgt>
                                        </p:tgtEl>
                                      </p:cBhvr>
                                      <p:to x="100000" y="80000"/>
                                    </p:animScale>
                                    <p:animScale>
                                      <p:cBhvr>
                                        <p:cTn id="16" dur="166" decel="50000">
                                          <p:stCondLst>
                                            <p:cond delay="1338"/>
                                          </p:stCondLst>
                                        </p:cTn>
                                        <p:tgtEl>
                                          <p:spTgt spid="3">
                                            <p:bg/>
                                          </p:spTgt>
                                        </p:tgtEl>
                                      </p:cBhvr>
                                      <p:to x="100000" y="100000"/>
                                    </p:animScale>
                                    <p:animScale>
                                      <p:cBhvr>
                                        <p:cTn id="17" dur="26">
                                          <p:stCondLst>
                                            <p:cond delay="1642"/>
                                          </p:stCondLst>
                                        </p:cTn>
                                        <p:tgtEl>
                                          <p:spTgt spid="3">
                                            <p:bg/>
                                          </p:spTgt>
                                        </p:tgtEl>
                                      </p:cBhvr>
                                      <p:to x="100000" y="90000"/>
                                    </p:animScale>
                                    <p:animScale>
                                      <p:cBhvr>
                                        <p:cTn id="18" dur="166" decel="50000">
                                          <p:stCondLst>
                                            <p:cond delay="1668"/>
                                          </p:stCondLst>
                                        </p:cTn>
                                        <p:tgtEl>
                                          <p:spTgt spid="3">
                                            <p:bg/>
                                          </p:spTgt>
                                        </p:tgtEl>
                                      </p:cBhvr>
                                      <p:to x="100000" y="100000"/>
                                    </p:animScale>
                                    <p:animScale>
                                      <p:cBhvr>
                                        <p:cTn id="19" dur="26">
                                          <p:stCondLst>
                                            <p:cond delay="1808"/>
                                          </p:stCondLst>
                                        </p:cTn>
                                        <p:tgtEl>
                                          <p:spTgt spid="3">
                                            <p:bg/>
                                          </p:spTgt>
                                        </p:tgtEl>
                                      </p:cBhvr>
                                      <p:to x="100000" y="95000"/>
                                    </p:animScale>
                                    <p:animScale>
                                      <p:cBhvr>
                                        <p:cTn id="20" dur="166" decel="50000">
                                          <p:stCondLst>
                                            <p:cond delay="1834"/>
                                          </p:stCondLst>
                                        </p:cTn>
                                        <p:tgtEl>
                                          <p:spTgt spid="3">
                                            <p:bg/>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wipe(down)">
                                      <p:cBhvr>
                                        <p:cTn id="25" dur="580">
                                          <p:stCondLst>
                                            <p:cond delay="0"/>
                                          </p:stCondLst>
                                        </p:cTn>
                                        <p:tgtEl>
                                          <p:spTgt spid="3">
                                            <p:txEl>
                                              <p:pRg st="0" end="0"/>
                                            </p:txEl>
                                          </p:spTgt>
                                        </p:tgtEl>
                                      </p:cBhvr>
                                    </p:animEffect>
                                    <p:anim calcmode="lin" valueType="num">
                                      <p:cBhvr>
                                        <p:cTn id="26" dur="1822"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3">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3">
                                            <p:txEl>
                                              <p:pRg st="0" end="0"/>
                                            </p:txEl>
                                          </p:spTgt>
                                        </p:tgtEl>
                                      </p:cBhvr>
                                      <p:to x="100000" y="60000"/>
                                    </p:animScale>
                                    <p:animScale>
                                      <p:cBhvr>
                                        <p:cTn id="32" dur="166" decel="50000">
                                          <p:stCondLst>
                                            <p:cond delay="676"/>
                                          </p:stCondLst>
                                        </p:cTn>
                                        <p:tgtEl>
                                          <p:spTgt spid="3">
                                            <p:txEl>
                                              <p:pRg st="0" end="0"/>
                                            </p:txEl>
                                          </p:spTgt>
                                        </p:tgtEl>
                                      </p:cBhvr>
                                      <p:to x="100000" y="100000"/>
                                    </p:animScale>
                                    <p:animScale>
                                      <p:cBhvr>
                                        <p:cTn id="33" dur="26">
                                          <p:stCondLst>
                                            <p:cond delay="1312"/>
                                          </p:stCondLst>
                                        </p:cTn>
                                        <p:tgtEl>
                                          <p:spTgt spid="3">
                                            <p:txEl>
                                              <p:pRg st="0" end="0"/>
                                            </p:txEl>
                                          </p:spTgt>
                                        </p:tgtEl>
                                      </p:cBhvr>
                                      <p:to x="100000" y="80000"/>
                                    </p:animScale>
                                    <p:animScale>
                                      <p:cBhvr>
                                        <p:cTn id="34" dur="166" decel="50000">
                                          <p:stCondLst>
                                            <p:cond delay="1338"/>
                                          </p:stCondLst>
                                        </p:cTn>
                                        <p:tgtEl>
                                          <p:spTgt spid="3">
                                            <p:txEl>
                                              <p:pRg st="0" end="0"/>
                                            </p:txEl>
                                          </p:spTgt>
                                        </p:tgtEl>
                                      </p:cBhvr>
                                      <p:to x="100000" y="100000"/>
                                    </p:animScale>
                                    <p:animScale>
                                      <p:cBhvr>
                                        <p:cTn id="35" dur="26">
                                          <p:stCondLst>
                                            <p:cond delay="1642"/>
                                          </p:stCondLst>
                                        </p:cTn>
                                        <p:tgtEl>
                                          <p:spTgt spid="3">
                                            <p:txEl>
                                              <p:pRg st="0" end="0"/>
                                            </p:txEl>
                                          </p:spTgt>
                                        </p:tgtEl>
                                      </p:cBhvr>
                                      <p:to x="100000" y="90000"/>
                                    </p:animScale>
                                    <p:animScale>
                                      <p:cBhvr>
                                        <p:cTn id="36" dur="166" decel="50000">
                                          <p:stCondLst>
                                            <p:cond delay="1668"/>
                                          </p:stCondLst>
                                        </p:cTn>
                                        <p:tgtEl>
                                          <p:spTgt spid="3">
                                            <p:txEl>
                                              <p:pRg st="0" end="0"/>
                                            </p:txEl>
                                          </p:spTgt>
                                        </p:tgtEl>
                                      </p:cBhvr>
                                      <p:to x="100000" y="100000"/>
                                    </p:animScale>
                                    <p:animScale>
                                      <p:cBhvr>
                                        <p:cTn id="37" dur="26">
                                          <p:stCondLst>
                                            <p:cond delay="1808"/>
                                          </p:stCondLst>
                                        </p:cTn>
                                        <p:tgtEl>
                                          <p:spTgt spid="3">
                                            <p:txEl>
                                              <p:pRg st="0" end="0"/>
                                            </p:txEl>
                                          </p:spTgt>
                                        </p:tgtEl>
                                      </p:cBhvr>
                                      <p:to x="100000" y="95000"/>
                                    </p:animScale>
                                    <p:animScale>
                                      <p:cBhvr>
                                        <p:cTn id="38" dur="166" decel="50000">
                                          <p:stCondLst>
                                            <p:cond delay="1834"/>
                                          </p:stCondLst>
                                        </p:cTn>
                                        <p:tgtEl>
                                          <p:spTgt spid="3">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80">
                                          <p:stCondLst>
                                            <p:cond delay="0"/>
                                          </p:stCondLst>
                                        </p:cTn>
                                        <p:tgtEl>
                                          <p:spTgt spid="3">
                                            <p:txEl>
                                              <p:pRg st="2" end="2"/>
                                            </p:txEl>
                                          </p:spTgt>
                                        </p:tgtEl>
                                      </p:cBhvr>
                                    </p:animEffect>
                                    <p:anim calcmode="lin" valueType="num">
                                      <p:cBhvr>
                                        <p:cTn id="44" dur="1822"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3">
                                            <p:txEl>
                                              <p:pRg st="2" end="2"/>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3">
                                            <p:txEl>
                                              <p:pRg st="2" end="2"/>
                                            </p:txEl>
                                          </p:spTgt>
                                        </p:tgtEl>
                                      </p:cBhvr>
                                      <p:to x="100000" y="60000"/>
                                    </p:animScale>
                                    <p:animScale>
                                      <p:cBhvr>
                                        <p:cTn id="50" dur="166" decel="50000">
                                          <p:stCondLst>
                                            <p:cond delay="676"/>
                                          </p:stCondLst>
                                        </p:cTn>
                                        <p:tgtEl>
                                          <p:spTgt spid="3">
                                            <p:txEl>
                                              <p:pRg st="2" end="2"/>
                                            </p:txEl>
                                          </p:spTgt>
                                        </p:tgtEl>
                                      </p:cBhvr>
                                      <p:to x="100000" y="100000"/>
                                    </p:animScale>
                                    <p:animScale>
                                      <p:cBhvr>
                                        <p:cTn id="51" dur="26">
                                          <p:stCondLst>
                                            <p:cond delay="1312"/>
                                          </p:stCondLst>
                                        </p:cTn>
                                        <p:tgtEl>
                                          <p:spTgt spid="3">
                                            <p:txEl>
                                              <p:pRg st="2" end="2"/>
                                            </p:txEl>
                                          </p:spTgt>
                                        </p:tgtEl>
                                      </p:cBhvr>
                                      <p:to x="100000" y="80000"/>
                                    </p:animScale>
                                    <p:animScale>
                                      <p:cBhvr>
                                        <p:cTn id="52" dur="166" decel="50000">
                                          <p:stCondLst>
                                            <p:cond delay="1338"/>
                                          </p:stCondLst>
                                        </p:cTn>
                                        <p:tgtEl>
                                          <p:spTgt spid="3">
                                            <p:txEl>
                                              <p:pRg st="2" end="2"/>
                                            </p:txEl>
                                          </p:spTgt>
                                        </p:tgtEl>
                                      </p:cBhvr>
                                      <p:to x="100000" y="100000"/>
                                    </p:animScale>
                                    <p:animScale>
                                      <p:cBhvr>
                                        <p:cTn id="53" dur="26">
                                          <p:stCondLst>
                                            <p:cond delay="1642"/>
                                          </p:stCondLst>
                                        </p:cTn>
                                        <p:tgtEl>
                                          <p:spTgt spid="3">
                                            <p:txEl>
                                              <p:pRg st="2" end="2"/>
                                            </p:txEl>
                                          </p:spTgt>
                                        </p:tgtEl>
                                      </p:cBhvr>
                                      <p:to x="100000" y="90000"/>
                                    </p:animScale>
                                    <p:animScale>
                                      <p:cBhvr>
                                        <p:cTn id="54" dur="166" decel="50000">
                                          <p:stCondLst>
                                            <p:cond delay="1668"/>
                                          </p:stCondLst>
                                        </p:cTn>
                                        <p:tgtEl>
                                          <p:spTgt spid="3">
                                            <p:txEl>
                                              <p:pRg st="2" end="2"/>
                                            </p:txEl>
                                          </p:spTgt>
                                        </p:tgtEl>
                                      </p:cBhvr>
                                      <p:to x="100000" y="100000"/>
                                    </p:animScale>
                                    <p:animScale>
                                      <p:cBhvr>
                                        <p:cTn id="55" dur="26">
                                          <p:stCondLst>
                                            <p:cond delay="1808"/>
                                          </p:stCondLst>
                                        </p:cTn>
                                        <p:tgtEl>
                                          <p:spTgt spid="3">
                                            <p:txEl>
                                              <p:pRg st="2" end="2"/>
                                            </p:txEl>
                                          </p:spTgt>
                                        </p:tgtEl>
                                      </p:cBhvr>
                                      <p:to x="100000" y="95000"/>
                                    </p:animScale>
                                    <p:animScale>
                                      <p:cBhvr>
                                        <p:cTn id="56" dur="166" decel="50000">
                                          <p:stCondLst>
                                            <p:cond delay="1834"/>
                                          </p:stCondLst>
                                        </p:cTn>
                                        <p:tgtEl>
                                          <p:spTgt spid="3">
                                            <p:txEl>
                                              <p:pRg st="2" end="2"/>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3">
                                            <p:txEl>
                                              <p:pRg st="4" end="4"/>
                                            </p:txEl>
                                          </p:spTgt>
                                        </p:tgtEl>
                                        <p:attrNameLst>
                                          <p:attrName>style.visibility</p:attrName>
                                        </p:attrNameLst>
                                      </p:cBhvr>
                                      <p:to>
                                        <p:strVal val="visible"/>
                                      </p:to>
                                    </p:set>
                                    <p:animEffect transition="in" filter="wipe(down)">
                                      <p:cBhvr>
                                        <p:cTn id="61" dur="580">
                                          <p:stCondLst>
                                            <p:cond delay="0"/>
                                          </p:stCondLst>
                                        </p:cTn>
                                        <p:tgtEl>
                                          <p:spTgt spid="3">
                                            <p:txEl>
                                              <p:pRg st="4" end="4"/>
                                            </p:txEl>
                                          </p:spTgt>
                                        </p:tgtEl>
                                      </p:cBhvr>
                                    </p:animEffect>
                                    <p:anim calcmode="lin" valueType="num">
                                      <p:cBhvr>
                                        <p:cTn id="62" dur="1822" tmFilter="0,0; 0.14,0.36; 0.43,0.73; 0.71,0.91; 1.0,1.0">
                                          <p:stCondLst>
                                            <p:cond delay="0"/>
                                          </p:stCondLst>
                                        </p:cTn>
                                        <p:tgtEl>
                                          <p:spTgt spid="3">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3">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3">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3">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3">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3">
                                            <p:txEl>
                                              <p:pRg st="4" end="4"/>
                                            </p:txEl>
                                          </p:spTgt>
                                        </p:tgtEl>
                                      </p:cBhvr>
                                      <p:to x="100000" y="60000"/>
                                    </p:animScale>
                                    <p:animScale>
                                      <p:cBhvr>
                                        <p:cTn id="68" dur="166" decel="50000">
                                          <p:stCondLst>
                                            <p:cond delay="676"/>
                                          </p:stCondLst>
                                        </p:cTn>
                                        <p:tgtEl>
                                          <p:spTgt spid="3">
                                            <p:txEl>
                                              <p:pRg st="4" end="4"/>
                                            </p:txEl>
                                          </p:spTgt>
                                        </p:tgtEl>
                                      </p:cBhvr>
                                      <p:to x="100000" y="100000"/>
                                    </p:animScale>
                                    <p:animScale>
                                      <p:cBhvr>
                                        <p:cTn id="69" dur="26">
                                          <p:stCondLst>
                                            <p:cond delay="1312"/>
                                          </p:stCondLst>
                                        </p:cTn>
                                        <p:tgtEl>
                                          <p:spTgt spid="3">
                                            <p:txEl>
                                              <p:pRg st="4" end="4"/>
                                            </p:txEl>
                                          </p:spTgt>
                                        </p:tgtEl>
                                      </p:cBhvr>
                                      <p:to x="100000" y="80000"/>
                                    </p:animScale>
                                    <p:animScale>
                                      <p:cBhvr>
                                        <p:cTn id="70" dur="166" decel="50000">
                                          <p:stCondLst>
                                            <p:cond delay="1338"/>
                                          </p:stCondLst>
                                        </p:cTn>
                                        <p:tgtEl>
                                          <p:spTgt spid="3">
                                            <p:txEl>
                                              <p:pRg st="4" end="4"/>
                                            </p:txEl>
                                          </p:spTgt>
                                        </p:tgtEl>
                                      </p:cBhvr>
                                      <p:to x="100000" y="100000"/>
                                    </p:animScale>
                                    <p:animScale>
                                      <p:cBhvr>
                                        <p:cTn id="71" dur="26">
                                          <p:stCondLst>
                                            <p:cond delay="1642"/>
                                          </p:stCondLst>
                                        </p:cTn>
                                        <p:tgtEl>
                                          <p:spTgt spid="3">
                                            <p:txEl>
                                              <p:pRg st="4" end="4"/>
                                            </p:txEl>
                                          </p:spTgt>
                                        </p:tgtEl>
                                      </p:cBhvr>
                                      <p:to x="100000" y="90000"/>
                                    </p:animScale>
                                    <p:animScale>
                                      <p:cBhvr>
                                        <p:cTn id="72" dur="166" decel="50000">
                                          <p:stCondLst>
                                            <p:cond delay="1668"/>
                                          </p:stCondLst>
                                        </p:cTn>
                                        <p:tgtEl>
                                          <p:spTgt spid="3">
                                            <p:txEl>
                                              <p:pRg st="4" end="4"/>
                                            </p:txEl>
                                          </p:spTgt>
                                        </p:tgtEl>
                                      </p:cBhvr>
                                      <p:to x="100000" y="100000"/>
                                    </p:animScale>
                                    <p:animScale>
                                      <p:cBhvr>
                                        <p:cTn id="73" dur="26">
                                          <p:stCondLst>
                                            <p:cond delay="1808"/>
                                          </p:stCondLst>
                                        </p:cTn>
                                        <p:tgtEl>
                                          <p:spTgt spid="3">
                                            <p:txEl>
                                              <p:pRg st="4" end="4"/>
                                            </p:txEl>
                                          </p:spTgt>
                                        </p:tgtEl>
                                      </p:cBhvr>
                                      <p:to x="100000" y="95000"/>
                                    </p:animScale>
                                    <p:animScale>
                                      <p:cBhvr>
                                        <p:cTn id="74" dur="166" decel="50000">
                                          <p:stCondLst>
                                            <p:cond delay="1834"/>
                                          </p:stCondLst>
                                        </p:cTn>
                                        <p:tgtEl>
                                          <p:spTgt spid="3">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3">
                                            <p:txEl>
                                              <p:pRg st="6" end="6"/>
                                            </p:txEl>
                                          </p:spTgt>
                                        </p:tgtEl>
                                        <p:attrNameLst>
                                          <p:attrName>style.visibility</p:attrName>
                                        </p:attrNameLst>
                                      </p:cBhvr>
                                      <p:to>
                                        <p:strVal val="visible"/>
                                      </p:to>
                                    </p:set>
                                    <p:animEffect transition="in" filter="wipe(down)">
                                      <p:cBhvr>
                                        <p:cTn id="79" dur="580">
                                          <p:stCondLst>
                                            <p:cond delay="0"/>
                                          </p:stCondLst>
                                        </p:cTn>
                                        <p:tgtEl>
                                          <p:spTgt spid="3">
                                            <p:txEl>
                                              <p:pRg st="6" end="6"/>
                                            </p:txEl>
                                          </p:spTgt>
                                        </p:tgtEl>
                                      </p:cBhvr>
                                    </p:animEffect>
                                    <p:anim calcmode="lin" valueType="num">
                                      <p:cBhvr>
                                        <p:cTn id="80" dur="1822" tmFilter="0,0; 0.14,0.36; 0.43,0.73; 0.71,0.91; 1.0,1.0">
                                          <p:stCondLst>
                                            <p:cond delay="0"/>
                                          </p:stCondLst>
                                        </p:cTn>
                                        <p:tgtEl>
                                          <p:spTgt spid="3">
                                            <p:txEl>
                                              <p:pRg st="6" end="6"/>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3">
                                            <p:txEl>
                                              <p:pRg st="6" end="6"/>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3">
                                            <p:txEl>
                                              <p:pRg st="6" end="6"/>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3">
                                            <p:txEl>
                                              <p:pRg st="6" end="6"/>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3">
                                            <p:txEl>
                                              <p:pRg st="6" end="6"/>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3">
                                            <p:txEl>
                                              <p:pRg st="6" end="6"/>
                                            </p:txEl>
                                          </p:spTgt>
                                        </p:tgtEl>
                                      </p:cBhvr>
                                      <p:to x="100000" y="60000"/>
                                    </p:animScale>
                                    <p:animScale>
                                      <p:cBhvr>
                                        <p:cTn id="86" dur="166" decel="50000">
                                          <p:stCondLst>
                                            <p:cond delay="676"/>
                                          </p:stCondLst>
                                        </p:cTn>
                                        <p:tgtEl>
                                          <p:spTgt spid="3">
                                            <p:txEl>
                                              <p:pRg st="6" end="6"/>
                                            </p:txEl>
                                          </p:spTgt>
                                        </p:tgtEl>
                                      </p:cBhvr>
                                      <p:to x="100000" y="100000"/>
                                    </p:animScale>
                                    <p:animScale>
                                      <p:cBhvr>
                                        <p:cTn id="87" dur="26">
                                          <p:stCondLst>
                                            <p:cond delay="1312"/>
                                          </p:stCondLst>
                                        </p:cTn>
                                        <p:tgtEl>
                                          <p:spTgt spid="3">
                                            <p:txEl>
                                              <p:pRg st="6" end="6"/>
                                            </p:txEl>
                                          </p:spTgt>
                                        </p:tgtEl>
                                      </p:cBhvr>
                                      <p:to x="100000" y="80000"/>
                                    </p:animScale>
                                    <p:animScale>
                                      <p:cBhvr>
                                        <p:cTn id="88" dur="166" decel="50000">
                                          <p:stCondLst>
                                            <p:cond delay="1338"/>
                                          </p:stCondLst>
                                        </p:cTn>
                                        <p:tgtEl>
                                          <p:spTgt spid="3">
                                            <p:txEl>
                                              <p:pRg st="6" end="6"/>
                                            </p:txEl>
                                          </p:spTgt>
                                        </p:tgtEl>
                                      </p:cBhvr>
                                      <p:to x="100000" y="100000"/>
                                    </p:animScale>
                                    <p:animScale>
                                      <p:cBhvr>
                                        <p:cTn id="89" dur="26">
                                          <p:stCondLst>
                                            <p:cond delay="1642"/>
                                          </p:stCondLst>
                                        </p:cTn>
                                        <p:tgtEl>
                                          <p:spTgt spid="3">
                                            <p:txEl>
                                              <p:pRg st="6" end="6"/>
                                            </p:txEl>
                                          </p:spTgt>
                                        </p:tgtEl>
                                      </p:cBhvr>
                                      <p:to x="100000" y="90000"/>
                                    </p:animScale>
                                    <p:animScale>
                                      <p:cBhvr>
                                        <p:cTn id="90" dur="166" decel="50000">
                                          <p:stCondLst>
                                            <p:cond delay="1668"/>
                                          </p:stCondLst>
                                        </p:cTn>
                                        <p:tgtEl>
                                          <p:spTgt spid="3">
                                            <p:txEl>
                                              <p:pRg st="6" end="6"/>
                                            </p:txEl>
                                          </p:spTgt>
                                        </p:tgtEl>
                                      </p:cBhvr>
                                      <p:to x="100000" y="100000"/>
                                    </p:animScale>
                                    <p:animScale>
                                      <p:cBhvr>
                                        <p:cTn id="91" dur="26">
                                          <p:stCondLst>
                                            <p:cond delay="1808"/>
                                          </p:stCondLst>
                                        </p:cTn>
                                        <p:tgtEl>
                                          <p:spTgt spid="3">
                                            <p:txEl>
                                              <p:pRg st="6" end="6"/>
                                            </p:txEl>
                                          </p:spTgt>
                                        </p:tgtEl>
                                      </p:cBhvr>
                                      <p:to x="100000" y="95000"/>
                                    </p:animScale>
                                    <p:animScale>
                                      <p:cBhvr>
                                        <p:cTn id="92" dur="166" decel="50000">
                                          <p:stCondLst>
                                            <p:cond delay="1834"/>
                                          </p:stCondLst>
                                        </p:cTn>
                                        <p:tgtEl>
                                          <p:spTgt spid="3">
                                            <p:txEl>
                                              <p:pRg st="6" end="6"/>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3">
                                            <p:txEl>
                                              <p:pRg st="8" end="8"/>
                                            </p:txEl>
                                          </p:spTgt>
                                        </p:tgtEl>
                                        <p:attrNameLst>
                                          <p:attrName>style.visibility</p:attrName>
                                        </p:attrNameLst>
                                      </p:cBhvr>
                                      <p:to>
                                        <p:strVal val="visible"/>
                                      </p:to>
                                    </p:set>
                                    <p:animEffect transition="in" filter="wipe(down)">
                                      <p:cBhvr>
                                        <p:cTn id="97" dur="580">
                                          <p:stCondLst>
                                            <p:cond delay="0"/>
                                          </p:stCondLst>
                                        </p:cTn>
                                        <p:tgtEl>
                                          <p:spTgt spid="3">
                                            <p:txEl>
                                              <p:pRg st="8" end="8"/>
                                            </p:txEl>
                                          </p:spTgt>
                                        </p:tgtEl>
                                      </p:cBhvr>
                                    </p:animEffect>
                                    <p:anim calcmode="lin" valueType="num">
                                      <p:cBhvr>
                                        <p:cTn id="98" dur="1822" tmFilter="0,0; 0.14,0.36; 0.43,0.73; 0.71,0.91; 1.0,1.0">
                                          <p:stCondLst>
                                            <p:cond delay="0"/>
                                          </p:stCondLst>
                                        </p:cTn>
                                        <p:tgtEl>
                                          <p:spTgt spid="3">
                                            <p:txEl>
                                              <p:pRg st="8" end="8"/>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3">
                                            <p:txEl>
                                              <p:pRg st="8" end="8"/>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3">
                                            <p:txEl>
                                              <p:pRg st="8" end="8"/>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3">
                                            <p:txEl>
                                              <p:pRg st="8" end="8"/>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3">
                                            <p:txEl>
                                              <p:pRg st="8" end="8"/>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3">
                                            <p:txEl>
                                              <p:pRg st="8" end="8"/>
                                            </p:txEl>
                                          </p:spTgt>
                                        </p:tgtEl>
                                      </p:cBhvr>
                                      <p:to x="100000" y="60000"/>
                                    </p:animScale>
                                    <p:animScale>
                                      <p:cBhvr>
                                        <p:cTn id="104" dur="166" decel="50000">
                                          <p:stCondLst>
                                            <p:cond delay="676"/>
                                          </p:stCondLst>
                                        </p:cTn>
                                        <p:tgtEl>
                                          <p:spTgt spid="3">
                                            <p:txEl>
                                              <p:pRg st="8" end="8"/>
                                            </p:txEl>
                                          </p:spTgt>
                                        </p:tgtEl>
                                      </p:cBhvr>
                                      <p:to x="100000" y="100000"/>
                                    </p:animScale>
                                    <p:animScale>
                                      <p:cBhvr>
                                        <p:cTn id="105" dur="26">
                                          <p:stCondLst>
                                            <p:cond delay="1312"/>
                                          </p:stCondLst>
                                        </p:cTn>
                                        <p:tgtEl>
                                          <p:spTgt spid="3">
                                            <p:txEl>
                                              <p:pRg st="8" end="8"/>
                                            </p:txEl>
                                          </p:spTgt>
                                        </p:tgtEl>
                                      </p:cBhvr>
                                      <p:to x="100000" y="80000"/>
                                    </p:animScale>
                                    <p:animScale>
                                      <p:cBhvr>
                                        <p:cTn id="106" dur="166" decel="50000">
                                          <p:stCondLst>
                                            <p:cond delay="1338"/>
                                          </p:stCondLst>
                                        </p:cTn>
                                        <p:tgtEl>
                                          <p:spTgt spid="3">
                                            <p:txEl>
                                              <p:pRg st="8" end="8"/>
                                            </p:txEl>
                                          </p:spTgt>
                                        </p:tgtEl>
                                      </p:cBhvr>
                                      <p:to x="100000" y="100000"/>
                                    </p:animScale>
                                    <p:animScale>
                                      <p:cBhvr>
                                        <p:cTn id="107" dur="26">
                                          <p:stCondLst>
                                            <p:cond delay="1642"/>
                                          </p:stCondLst>
                                        </p:cTn>
                                        <p:tgtEl>
                                          <p:spTgt spid="3">
                                            <p:txEl>
                                              <p:pRg st="8" end="8"/>
                                            </p:txEl>
                                          </p:spTgt>
                                        </p:tgtEl>
                                      </p:cBhvr>
                                      <p:to x="100000" y="90000"/>
                                    </p:animScale>
                                    <p:animScale>
                                      <p:cBhvr>
                                        <p:cTn id="108" dur="166" decel="50000">
                                          <p:stCondLst>
                                            <p:cond delay="1668"/>
                                          </p:stCondLst>
                                        </p:cTn>
                                        <p:tgtEl>
                                          <p:spTgt spid="3">
                                            <p:txEl>
                                              <p:pRg st="8" end="8"/>
                                            </p:txEl>
                                          </p:spTgt>
                                        </p:tgtEl>
                                      </p:cBhvr>
                                      <p:to x="100000" y="100000"/>
                                    </p:animScale>
                                    <p:animScale>
                                      <p:cBhvr>
                                        <p:cTn id="109" dur="26">
                                          <p:stCondLst>
                                            <p:cond delay="1808"/>
                                          </p:stCondLst>
                                        </p:cTn>
                                        <p:tgtEl>
                                          <p:spTgt spid="3">
                                            <p:txEl>
                                              <p:pRg st="8" end="8"/>
                                            </p:txEl>
                                          </p:spTgt>
                                        </p:tgtEl>
                                      </p:cBhvr>
                                      <p:to x="100000" y="95000"/>
                                    </p:animScale>
                                    <p:animScale>
                                      <p:cBhvr>
                                        <p:cTn id="110" dur="166" decel="50000">
                                          <p:stCondLst>
                                            <p:cond delay="1834"/>
                                          </p:stCondLst>
                                        </p:cTn>
                                        <p:tgtEl>
                                          <p:spTgt spid="3">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5" name="عنصر نائب للمحتوى 4"/>
          <p:cNvSpPr>
            <a:spLocks noGrp="1"/>
          </p:cNvSpPr>
          <p:nvPr>
            <p:ph idx="1"/>
          </p:nvPr>
        </p:nvSpPr>
        <p:spPr/>
        <p:txBody>
          <a:bodyPr/>
          <a:lstStyle/>
          <a:p>
            <a:endParaRPr lang="ar-IQ"/>
          </a:p>
        </p:txBody>
      </p:sp>
      <p:pic>
        <p:nvPicPr>
          <p:cNvPr id="3076" name="Picture 4" descr="C:\Users\د.سندس\Desktop\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3606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2826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741368"/>
          </a:xfrm>
          <a:solidFill>
            <a:schemeClr val="accent1">
              <a:lumMod val="20000"/>
              <a:lumOff val="80000"/>
            </a:schemeClr>
          </a:solidFill>
        </p:spPr>
        <p:txBody>
          <a:bodyPr>
            <a:normAutofit/>
          </a:bodyPr>
          <a:lstStyle/>
          <a:p>
            <a:pPr marL="82296" indent="0">
              <a:buNone/>
            </a:pPr>
            <a:endParaRPr lang="ar-IQ" sz="4800" dirty="0"/>
          </a:p>
        </p:txBody>
      </p:sp>
      <p:sp>
        <p:nvSpPr>
          <p:cNvPr id="8" name="وسيلة شرح بيضاوية 7"/>
          <p:cNvSpPr/>
          <p:nvPr/>
        </p:nvSpPr>
        <p:spPr>
          <a:xfrm>
            <a:off x="2123728" y="1268760"/>
            <a:ext cx="6048672" cy="3024336"/>
          </a:xfrm>
          <a:prstGeom prst="wedgeEllipseCallo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82296" lvl="0">
              <a:spcBef>
                <a:spcPts val="600"/>
              </a:spcBef>
              <a:buClr>
                <a:srgbClr val="7FD13B"/>
              </a:buClr>
              <a:buSzPct val="80000"/>
            </a:pPr>
            <a:r>
              <a:rPr lang="ar-IQ" sz="4800" dirty="0">
                <a:solidFill>
                  <a:prstClr val="black"/>
                </a:solidFill>
              </a:rPr>
              <a:t>شكرا لمتابعتكم </a:t>
            </a:r>
          </a:p>
        </p:txBody>
      </p:sp>
    </p:spTree>
    <p:extLst>
      <p:ext uri="{BB962C8B-B14F-4D97-AF65-F5344CB8AC3E}">
        <p14:creationId xmlns:p14="http://schemas.microsoft.com/office/powerpoint/2010/main" val="2353716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07504" y="0"/>
            <a:ext cx="9036496" cy="1417638"/>
          </a:xfrm>
          <a:solidFill>
            <a:schemeClr val="accent1">
              <a:lumMod val="20000"/>
              <a:lumOff val="80000"/>
            </a:schemeClr>
          </a:solidFill>
        </p:spPr>
        <p:txBody>
          <a:bodyPr>
            <a:noAutofit/>
          </a:bodyPr>
          <a:lstStyle/>
          <a:p>
            <a:pPr marL="27432" lvl="0" algn="ctr">
              <a:spcBef>
                <a:spcPts val="600"/>
              </a:spcBef>
            </a:pPr>
            <a:r>
              <a:rPr lang="ar-IQ" sz="4000" b="1" dirty="0">
                <a:solidFill>
                  <a:srgbClr val="4E5B6F">
                    <a:shade val="30000"/>
                    <a:satMod val="150000"/>
                  </a:srgbClr>
                </a:solidFill>
                <a:effectLst/>
                <a:latin typeface="Arial"/>
                <a:ea typeface="+mn-ea"/>
                <a:cs typeface="Arial"/>
              </a:rPr>
              <a:t>مفهوم أخلاقيات البحث </a:t>
            </a:r>
            <a:r>
              <a:rPr lang="ar-IQ" sz="4000" b="1" dirty="0" smtClean="0">
                <a:solidFill>
                  <a:srgbClr val="4E5B6F">
                    <a:shade val="30000"/>
                    <a:satMod val="150000"/>
                  </a:srgbClr>
                </a:solidFill>
                <a:effectLst/>
                <a:latin typeface="Arial"/>
                <a:ea typeface="+mn-ea"/>
                <a:cs typeface="Arial"/>
              </a:rPr>
              <a:t>العلمي</a:t>
            </a:r>
            <a:endParaRPr lang="ar-IQ" sz="4000" dirty="0"/>
          </a:p>
        </p:txBody>
      </p:sp>
      <p:sp>
        <p:nvSpPr>
          <p:cNvPr id="3" name="عنصر نائب للمحتوى 2"/>
          <p:cNvSpPr>
            <a:spLocks noGrp="1"/>
          </p:cNvSpPr>
          <p:nvPr>
            <p:ph idx="1"/>
          </p:nvPr>
        </p:nvSpPr>
        <p:spPr>
          <a:xfrm>
            <a:off x="0" y="1447800"/>
            <a:ext cx="9144000" cy="4800600"/>
          </a:xfrm>
          <a:solidFill>
            <a:srgbClr val="F5FAD4"/>
          </a:solidFill>
        </p:spPr>
        <p:txBody>
          <a:bodyPr/>
          <a:lstStyle/>
          <a:p>
            <a:pPr algn="just">
              <a:buClr>
                <a:schemeClr val="tx1"/>
              </a:buClr>
              <a:buFont typeface="Wingdings" pitchFamily="2" charset="2"/>
              <a:buChar char="q"/>
            </a:pPr>
            <a:r>
              <a:rPr lang="ar-IQ" b="1" dirty="0" smtClean="0"/>
              <a:t>تعد أخلاقيات </a:t>
            </a:r>
            <a:r>
              <a:rPr lang="ar-IQ" b="1" dirty="0"/>
              <a:t>البحث العلمي أحد أقسام علم الأخلاق التي تهدف إلى الالتزام بكافة المثل والمبادئ الأخلاقية ، مع تجنب الغش والسرقة </a:t>
            </a:r>
            <a:r>
              <a:rPr lang="ar-IQ" b="1" dirty="0" smtClean="0"/>
              <a:t>الأدبية </a:t>
            </a:r>
            <a:r>
              <a:rPr lang="ar-IQ" b="1" dirty="0"/>
              <a:t>وتزوير المعلومات وكل ما يضر بعمل البحث العلمي</a:t>
            </a:r>
            <a:r>
              <a:rPr lang="ar-IQ" b="1" dirty="0" smtClean="0"/>
              <a:t>. </a:t>
            </a:r>
          </a:p>
          <a:p>
            <a:pPr algn="just">
              <a:buClr>
                <a:schemeClr val="tx1"/>
              </a:buClr>
              <a:buFont typeface="Wingdings" pitchFamily="2" charset="2"/>
              <a:buChar char="q"/>
            </a:pPr>
            <a:endParaRPr lang="ar-IQ" b="1" dirty="0"/>
          </a:p>
        </p:txBody>
      </p:sp>
    </p:spTree>
    <p:extLst>
      <p:ext uri="{BB962C8B-B14F-4D97-AF65-F5344CB8AC3E}">
        <p14:creationId xmlns:p14="http://schemas.microsoft.com/office/powerpoint/2010/main" val="2796233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style>
          <a:lnRef idx="1">
            <a:schemeClr val="accent3"/>
          </a:lnRef>
          <a:fillRef idx="2">
            <a:schemeClr val="accent3"/>
          </a:fillRef>
          <a:effectRef idx="1">
            <a:schemeClr val="accent3"/>
          </a:effectRef>
          <a:fontRef idx="minor">
            <a:schemeClr val="dk1"/>
          </a:fontRef>
        </p:style>
        <p:txBody>
          <a:bodyPr/>
          <a:lstStyle/>
          <a:p>
            <a:pPr marL="82296" indent="0">
              <a:buNone/>
            </a:pPr>
            <a:endParaRPr lang="ar-IQ" sz="4300" b="1" dirty="0" smtClean="0">
              <a:solidFill>
                <a:srgbClr val="D6ECFF">
                  <a:lumMod val="50000"/>
                </a:srgbClr>
              </a:solidFill>
              <a:effectLst>
                <a:outerShdw blurRad="50000" dist="30000" dir="5400000" algn="tl" rotWithShape="0">
                  <a:srgbClr val="000000">
                    <a:alpha val="30000"/>
                  </a:srgbClr>
                </a:outerShdw>
              </a:effectLst>
              <a:ea typeface="+mj-ea"/>
            </a:endParaRPr>
          </a:p>
          <a:p>
            <a:pPr marL="82296" indent="0">
              <a:buNone/>
            </a:pPr>
            <a:endParaRPr lang="ar-IQ" sz="4300" b="1" dirty="0">
              <a:solidFill>
                <a:srgbClr val="D6ECFF">
                  <a:lumMod val="50000"/>
                </a:srgbClr>
              </a:solidFill>
              <a:effectLst>
                <a:outerShdw blurRad="50000" dist="30000" dir="5400000" algn="tl" rotWithShape="0">
                  <a:srgbClr val="000000">
                    <a:alpha val="30000"/>
                  </a:srgbClr>
                </a:outerShdw>
              </a:effectLst>
              <a:ea typeface="+mj-ea"/>
            </a:endParaRPr>
          </a:p>
          <a:p>
            <a:pPr marL="82296" indent="0">
              <a:buNone/>
            </a:pPr>
            <a:endParaRPr lang="ar-IQ" sz="4300" b="1" dirty="0" smtClean="0">
              <a:solidFill>
                <a:srgbClr val="D6ECFF">
                  <a:lumMod val="50000"/>
                </a:srgbClr>
              </a:solidFill>
              <a:effectLst>
                <a:outerShdw blurRad="50000" dist="30000" dir="5400000" algn="tl" rotWithShape="0">
                  <a:srgbClr val="000000">
                    <a:alpha val="30000"/>
                  </a:srgbClr>
                </a:outerShdw>
              </a:effectLst>
              <a:ea typeface="+mj-ea"/>
            </a:endParaRPr>
          </a:p>
          <a:p>
            <a:pPr marL="82296" indent="0" algn="ctr">
              <a:buNone/>
            </a:pPr>
            <a:r>
              <a:rPr lang="ar-IQ" sz="6600" b="1" dirty="0" smtClean="0">
                <a:solidFill>
                  <a:srgbClr val="D6ECFF">
                    <a:lumMod val="50000"/>
                  </a:srgbClr>
                </a:solidFill>
                <a:effectLst>
                  <a:outerShdw blurRad="50000" dist="30000" dir="5400000" algn="tl" rotWithShape="0">
                    <a:srgbClr val="000000">
                      <a:alpha val="30000"/>
                    </a:srgbClr>
                  </a:outerShdw>
                </a:effectLst>
                <a:ea typeface="+mj-ea"/>
              </a:rPr>
              <a:t>أبرز </a:t>
            </a:r>
            <a:r>
              <a:rPr lang="ar-IQ" sz="6600" b="1" dirty="0">
                <a:solidFill>
                  <a:srgbClr val="D6ECFF">
                    <a:lumMod val="50000"/>
                  </a:srgbClr>
                </a:solidFill>
                <a:effectLst>
                  <a:outerShdw blurRad="50000" dist="30000" dir="5400000" algn="tl" rotWithShape="0">
                    <a:srgbClr val="000000">
                      <a:alpha val="30000"/>
                    </a:srgbClr>
                  </a:outerShdw>
                </a:effectLst>
                <a:ea typeface="+mj-ea"/>
              </a:rPr>
              <a:t>أخلاقيات البحث العلمي</a:t>
            </a:r>
            <a:endParaRPr lang="ar-IQ" sz="6600" dirty="0"/>
          </a:p>
        </p:txBody>
      </p:sp>
    </p:spTree>
    <p:extLst>
      <p:ext uri="{BB962C8B-B14F-4D97-AF65-F5344CB8AC3E}">
        <p14:creationId xmlns:p14="http://schemas.microsoft.com/office/powerpoint/2010/main" val="3379319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rgbClr val="FFFFCC"/>
          </a:solidFill>
        </p:spPr>
        <p:txBody>
          <a:bodyPr>
            <a:normAutofit fontScale="92500" lnSpcReduction="10000"/>
          </a:bodyPr>
          <a:lstStyle/>
          <a:p>
            <a:pPr marL="82296" indent="0" algn="just">
              <a:buNone/>
            </a:pPr>
            <a:r>
              <a:rPr lang="ar-IQ" b="1" dirty="0" smtClean="0"/>
              <a:t>تعتمد أخلاقيات البحث العلمي على العديد من الأسس التي يفترض أن يقوم عليها البحث العلمي ، بدءاً من مرحلة اختيار موضوع البحث ، مروراً بخطوات الإعداد للدراسة ، وصولاً إلى مرحلة تنفيذ البحث وكتابته أو أطروحة علمية. </a:t>
            </a:r>
          </a:p>
          <a:p>
            <a:pPr marL="82296" indent="0" algn="just">
              <a:buNone/>
            </a:pPr>
            <a:endParaRPr lang="ar-IQ" b="1" dirty="0" smtClean="0"/>
          </a:p>
          <a:p>
            <a:pPr marL="82296" indent="0" algn="just">
              <a:buNone/>
            </a:pPr>
            <a:endParaRPr lang="ar-IQ" b="1" dirty="0" smtClean="0"/>
          </a:p>
          <a:p>
            <a:pPr marL="82296" indent="0" algn="just">
              <a:buNone/>
            </a:pPr>
            <a:endParaRPr lang="ar-IQ" b="1" dirty="0"/>
          </a:p>
          <a:p>
            <a:pPr marL="82296" indent="0" algn="just">
              <a:buNone/>
            </a:pPr>
            <a:r>
              <a:rPr lang="ar-IQ" b="1" dirty="0" smtClean="0"/>
              <a:t>وهي </a:t>
            </a:r>
            <a:r>
              <a:rPr lang="ar-IQ" b="1" dirty="0"/>
              <a:t>من أهم أخلاقيات البحث العلمي والخصائص التي يجب أن يتمتع بها الباحث ، حيث يفترض على الباحث العلمي أن يشير إلى مصدر أي معلومات قدمها في دراسته ، ويفترض أيضًا أن ينشر النتائج الواقعية التي وصلت الدراسة العلمية ، فلا يغير أو يزور أي شيء من النتائج التي تتأثر بميوله ، أو بآرائه ، أو بأي أمر آخر.</a:t>
            </a:r>
          </a:p>
          <a:p>
            <a:pPr marL="82296" indent="0" algn="just">
              <a:buNone/>
            </a:pPr>
            <a:r>
              <a:rPr lang="ar-IQ" b="1" dirty="0" smtClean="0"/>
              <a:t>كما </a:t>
            </a:r>
            <a:r>
              <a:rPr lang="ar-IQ" b="1" dirty="0"/>
              <a:t>يفترض أن الباحث العلمي لا يختلق أي معلومة غير موجودة ، وأنه يستخلص نتائج غير واقعية لنتائج </a:t>
            </a:r>
            <a:r>
              <a:rPr lang="ar-IQ" b="1" dirty="0" smtClean="0"/>
              <a:t>البحث.</a:t>
            </a:r>
            <a:endParaRPr lang="ar-IQ" b="1" dirty="0"/>
          </a:p>
        </p:txBody>
      </p:sp>
      <p:sp>
        <p:nvSpPr>
          <p:cNvPr id="4" name="مخطط انسيابي: محطة طرفية 3"/>
          <p:cNvSpPr/>
          <p:nvPr/>
        </p:nvSpPr>
        <p:spPr>
          <a:xfrm>
            <a:off x="683568" y="2047156"/>
            <a:ext cx="7992888" cy="1008112"/>
          </a:xfrm>
          <a:prstGeom prst="flowChartTermina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dirty="0" smtClean="0">
                <a:solidFill>
                  <a:schemeClr val="tx1"/>
                </a:solidFill>
              </a:rPr>
              <a:t>1-الصدق </a:t>
            </a:r>
            <a:r>
              <a:rPr lang="ar-IQ" sz="4000" b="1" dirty="0">
                <a:solidFill>
                  <a:schemeClr val="tx1"/>
                </a:solidFill>
              </a:rPr>
              <a:t>والنزاهة</a:t>
            </a:r>
          </a:p>
        </p:txBody>
      </p:sp>
    </p:spTree>
    <p:extLst>
      <p:ext uri="{BB962C8B-B14F-4D97-AF65-F5344CB8AC3E}">
        <p14:creationId xmlns:p14="http://schemas.microsoft.com/office/powerpoint/2010/main" val="234042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rgbClr val="FFFFCC"/>
          </a:solidFill>
        </p:spPr>
        <p:txBody>
          <a:bodyPr>
            <a:normAutofit/>
          </a:bodyPr>
          <a:lstStyle/>
          <a:p>
            <a:pPr marL="82296" indent="0" algn="just">
              <a:buNone/>
            </a:pPr>
            <a:endParaRPr lang="ar-IQ" b="1" dirty="0" smtClean="0"/>
          </a:p>
          <a:p>
            <a:pPr marL="82296" indent="0" algn="just">
              <a:buNone/>
            </a:pPr>
            <a:endParaRPr lang="ar-IQ" b="1" dirty="0"/>
          </a:p>
          <a:p>
            <a:pPr marL="82296" indent="0" algn="just">
              <a:buNone/>
            </a:pPr>
            <a:r>
              <a:rPr lang="ar-IQ" b="1" dirty="0"/>
              <a:t>على الباحث العلمي أثناء عمله البحثي أن </a:t>
            </a:r>
            <a:r>
              <a:rPr lang="ar-IQ" b="1" dirty="0" smtClean="0"/>
              <a:t>يتجنب التسرع </a:t>
            </a:r>
            <a:r>
              <a:rPr lang="ar-IQ" b="1" dirty="0"/>
              <a:t>أو ارتكاب الأخطاء </a:t>
            </a:r>
            <a:r>
              <a:rPr lang="ar-IQ" b="1" dirty="0" smtClean="0"/>
              <a:t>الجسيمة، </a:t>
            </a:r>
            <a:r>
              <a:rPr lang="ar-IQ" b="1" dirty="0"/>
              <a:t>بل من المفترض أن يقوم بعمله بحرص وهدوء وتنظيم ، وأن يتحقق من معلومات ونتائج أبحاثه. </a:t>
            </a:r>
          </a:p>
          <a:p>
            <a:pPr marL="82296" indent="0" algn="just">
              <a:buNone/>
            </a:pPr>
            <a:endParaRPr lang="ar-IQ" b="1" dirty="0"/>
          </a:p>
          <a:p>
            <a:pPr marL="82296" indent="0" algn="just">
              <a:buNone/>
            </a:pPr>
            <a:r>
              <a:rPr lang="ar-IQ" b="1" dirty="0" smtClean="0"/>
              <a:t>وعلى </a:t>
            </a:r>
            <a:r>
              <a:rPr lang="ar-IQ" b="1" dirty="0"/>
              <a:t>الباحث خلال مراحل عمله البحثي </a:t>
            </a:r>
            <a:r>
              <a:rPr lang="ar-IQ" b="1" dirty="0" smtClean="0"/>
              <a:t>كتابة </a:t>
            </a:r>
            <a:r>
              <a:rPr lang="ar-IQ" b="1" dirty="0"/>
              <a:t>المعلومات والبيانات وكل ما يتعلق بالبحث على أوراق أو كتيبات خارجية ، حيث سيكون </a:t>
            </a:r>
            <a:r>
              <a:rPr lang="ar-IQ" b="1" dirty="0" smtClean="0"/>
              <a:t>لهذا دوراً في </a:t>
            </a:r>
            <a:r>
              <a:rPr lang="ar-IQ" b="1" dirty="0"/>
              <a:t>تنظيم البحث وتسهيل العمل فيه </a:t>
            </a:r>
            <a:r>
              <a:rPr lang="ar-IQ" b="1" dirty="0" smtClean="0"/>
              <a:t>للوصول </a:t>
            </a:r>
            <a:r>
              <a:rPr lang="ar-IQ" b="1" dirty="0"/>
              <a:t>إلى نتائج دقيقة.</a:t>
            </a:r>
          </a:p>
        </p:txBody>
      </p:sp>
      <p:sp>
        <p:nvSpPr>
          <p:cNvPr id="4" name="مخطط انسيابي: محطة طرفية 3"/>
          <p:cNvSpPr/>
          <p:nvPr/>
        </p:nvSpPr>
        <p:spPr>
          <a:xfrm>
            <a:off x="683568" y="28972"/>
            <a:ext cx="7992888" cy="1008112"/>
          </a:xfrm>
          <a:prstGeom prst="flowChartTermina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cap="all" dirty="0" smtClean="0">
                <a:solidFill>
                  <a:srgbClr val="222222"/>
                </a:solidFill>
                <a:latin typeface="Cairo"/>
              </a:rPr>
              <a:t>2- عمل </a:t>
            </a:r>
            <a:r>
              <a:rPr lang="ar-IQ" sz="4000" b="1" cap="all" dirty="0">
                <a:solidFill>
                  <a:srgbClr val="222222"/>
                </a:solidFill>
                <a:latin typeface="Cairo"/>
              </a:rPr>
              <a:t>بحثي دقيق ومنظم</a:t>
            </a:r>
            <a:endParaRPr lang="ar-IQ" sz="4000" b="1" i="0" cap="all" dirty="0">
              <a:solidFill>
                <a:srgbClr val="222222"/>
              </a:solidFill>
              <a:effectLst/>
              <a:latin typeface="Cairo"/>
            </a:endParaRPr>
          </a:p>
        </p:txBody>
      </p:sp>
    </p:spTree>
    <p:extLst>
      <p:ext uri="{BB962C8B-B14F-4D97-AF65-F5344CB8AC3E}">
        <p14:creationId xmlns:p14="http://schemas.microsoft.com/office/powerpoint/2010/main" val="298621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rgbClr val="FFFFCC"/>
          </a:solidFill>
        </p:spPr>
        <p:txBody>
          <a:bodyPr>
            <a:normAutofit/>
          </a:bodyPr>
          <a:lstStyle/>
          <a:p>
            <a:pPr marL="82296" indent="0" algn="just">
              <a:buNone/>
            </a:pPr>
            <a:endParaRPr lang="ar-IQ" b="1" dirty="0" smtClean="0"/>
          </a:p>
          <a:p>
            <a:pPr marL="82296" indent="0" algn="just">
              <a:buNone/>
            </a:pPr>
            <a:endParaRPr lang="ar-IQ" b="1" dirty="0"/>
          </a:p>
          <a:p>
            <a:pPr marL="82296" indent="0" algn="just">
              <a:buNone/>
            </a:pPr>
            <a:r>
              <a:rPr lang="ar-IQ" b="1" dirty="0" smtClean="0"/>
              <a:t>لا </a:t>
            </a:r>
            <a:r>
              <a:rPr lang="ar-IQ" b="1" dirty="0"/>
              <a:t>يمكن الوصول إلى بحث علمي أكاديمي عالي الجودة إلا بالتزام الباحث العلمي بالحياد والموضوعية ، والابتعاد عن ميوله وآرائه الشخصية ، خاصة في مرحلة مناقشة الدراسة وعرض نتائجها ، حيث يمكن اعتبار هذه الشروط من أهم أخلاقيات البحث العلمي والخصائص التي يجب أن يمتلكها الباحث</a:t>
            </a:r>
            <a:r>
              <a:rPr lang="ar-IQ" b="1" dirty="0" smtClean="0"/>
              <a:t>.</a:t>
            </a:r>
            <a:endParaRPr lang="ar-IQ" b="1" dirty="0"/>
          </a:p>
        </p:txBody>
      </p:sp>
      <p:sp>
        <p:nvSpPr>
          <p:cNvPr id="4" name="مخطط انسيابي: محطة طرفية 3"/>
          <p:cNvSpPr/>
          <p:nvPr/>
        </p:nvSpPr>
        <p:spPr>
          <a:xfrm>
            <a:off x="683568" y="28972"/>
            <a:ext cx="7992888" cy="1008112"/>
          </a:xfrm>
          <a:prstGeom prst="flowChartTermina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cap="all" dirty="0">
                <a:solidFill>
                  <a:srgbClr val="222222"/>
                </a:solidFill>
                <a:latin typeface="Cairo"/>
              </a:rPr>
              <a:t>3- الحياد </a:t>
            </a:r>
            <a:r>
              <a:rPr lang="ar-IQ" sz="4000" b="1" cap="all" dirty="0" smtClean="0">
                <a:solidFill>
                  <a:srgbClr val="222222"/>
                </a:solidFill>
                <a:latin typeface="Cairo"/>
              </a:rPr>
              <a:t>والموضوعية</a:t>
            </a:r>
            <a:endParaRPr lang="ar-IQ" sz="4000" b="1" i="0" cap="all" dirty="0">
              <a:solidFill>
                <a:srgbClr val="222222"/>
              </a:solidFill>
              <a:effectLst/>
              <a:latin typeface="Cairo"/>
            </a:endParaRPr>
          </a:p>
        </p:txBody>
      </p:sp>
    </p:spTree>
    <p:extLst>
      <p:ext uri="{BB962C8B-B14F-4D97-AF65-F5344CB8AC3E}">
        <p14:creationId xmlns:p14="http://schemas.microsoft.com/office/powerpoint/2010/main" val="79068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rgbClr val="FFFFCC"/>
          </a:solidFill>
        </p:spPr>
        <p:txBody>
          <a:bodyPr>
            <a:normAutofit/>
          </a:bodyPr>
          <a:lstStyle/>
          <a:p>
            <a:pPr marL="82296" indent="0" algn="just">
              <a:buNone/>
            </a:pPr>
            <a:endParaRPr lang="ar-IQ" b="1" dirty="0" smtClean="0"/>
          </a:p>
          <a:p>
            <a:pPr marL="82296" indent="0" algn="just">
              <a:buNone/>
            </a:pPr>
            <a:endParaRPr lang="ar-IQ" b="1" dirty="0"/>
          </a:p>
          <a:p>
            <a:pPr marL="82296" indent="0" algn="just">
              <a:buNone/>
            </a:pPr>
            <a:r>
              <a:rPr lang="ar-IQ" b="1" dirty="0" smtClean="0"/>
              <a:t>لا </a:t>
            </a:r>
            <a:r>
              <a:rPr lang="ar-IQ" b="1" dirty="0"/>
              <a:t>يجوز للباحث العلمي انتحال شخصية أي شخص ، وعدم الاقتباس من معلوماته أو بياناته وتقديمها على أنها من أعماله الشخصية ، حيث أن ذلك ينتهك النزاهة العلمية ويعتبر سرقة أدبية ، وبالتالي يجب على الباحث العلمي توثيق جميع المعلومات والاقتباسات </a:t>
            </a:r>
            <a:r>
              <a:rPr lang="ar-IQ" b="1" dirty="0" err="1" smtClean="0"/>
              <a:t>والاستشهادات</a:t>
            </a:r>
            <a:r>
              <a:rPr lang="ar-IQ" b="1" dirty="0" smtClean="0"/>
              <a:t> </a:t>
            </a:r>
            <a:r>
              <a:rPr lang="ar-IQ" b="1" dirty="0"/>
              <a:t>التي قدمها. </a:t>
            </a:r>
          </a:p>
        </p:txBody>
      </p:sp>
      <p:sp>
        <p:nvSpPr>
          <p:cNvPr id="4" name="مخطط انسيابي: محطة طرفية 3"/>
          <p:cNvSpPr/>
          <p:nvPr/>
        </p:nvSpPr>
        <p:spPr>
          <a:xfrm>
            <a:off x="683568" y="28972"/>
            <a:ext cx="7992888" cy="1008112"/>
          </a:xfrm>
          <a:prstGeom prst="flowChartTermina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cap="all" dirty="0" smtClean="0">
                <a:solidFill>
                  <a:srgbClr val="222222"/>
                </a:solidFill>
                <a:latin typeface="Cairo"/>
              </a:rPr>
              <a:t>4- </a:t>
            </a:r>
            <a:r>
              <a:rPr lang="ar-IQ" sz="4000" b="1" dirty="0">
                <a:solidFill>
                  <a:srgbClr val="222222"/>
                </a:solidFill>
                <a:latin typeface="Cairo"/>
              </a:rPr>
              <a:t>احترام جهود الآخرين وملكيتهم الفكرية</a:t>
            </a:r>
            <a:endParaRPr lang="ar-IQ" sz="4000" b="1" i="0" cap="all" dirty="0">
              <a:solidFill>
                <a:srgbClr val="222222"/>
              </a:solidFill>
              <a:effectLst/>
              <a:latin typeface="Cairo"/>
            </a:endParaRPr>
          </a:p>
        </p:txBody>
      </p:sp>
    </p:spTree>
    <p:extLst>
      <p:ext uri="{BB962C8B-B14F-4D97-AF65-F5344CB8AC3E}">
        <p14:creationId xmlns:p14="http://schemas.microsoft.com/office/powerpoint/2010/main" val="3515321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rgbClr val="FFFFCC"/>
          </a:solidFill>
        </p:spPr>
        <p:txBody>
          <a:bodyPr>
            <a:normAutofit/>
          </a:bodyPr>
          <a:lstStyle/>
          <a:p>
            <a:pPr marL="82296" indent="0" algn="just">
              <a:buNone/>
            </a:pPr>
            <a:endParaRPr lang="ar-IQ" b="1" dirty="0" smtClean="0"/>
          </a:p>
          <a:p>
            <a:pPr marL="82296" indent="0" algn="just">
              <a:buNone/>
            </a:pPr>
            <a:endParaRPr lang="ar-IQ" b="1" dirty="0"/>
          </a:p>
          <a:p>
            <a:pPr marL="82296" indent="0" algn="just">
              <a:buNone/>
            </a:pPr>
            <a:r>
              <a:rPr lang="ar-IQ" b="1" dirty="0" smtClean="0"/>
              <a:t>يجب </a:t>
            </a:r>
            <a:r>
              <a:rPr lang="ar-IQ" b="1" dirty="0"/>
              <a:t>على الباحث العلمي العمل على دفع عملية البحث العلمي ، وذلك بمحاولة نشر الدراسة العلمية الأصلية المفيدة التي تثري المجتمع والتخصص العلمي الذي ينتمي إليه ، وعليه أن يختار المكان المناسب للنشر باعتباره أحد الأماكن الموثوقة </a:t>
            </a:r>
            <a:r>
              <a:rPr lang="ar-IQ" b="1" dirty="0" smtClean="0"/>
              <a:t>والمعتمدة في المجلات </a:t>
            </a:r>
            <a:r>
              <a:rPr lang="ar-IQ" b="1" dirty="0"/>
              <a:t>العلمية </a:t>
            </a:r>
            <a:r>
              <a:rPr lang="ar-IQ" b="1" dirty="0" smtClean="0"/>
              <a:t>الرصينة والمعترف بها من قبل الوزارة .</a:t>
            </a:r>
            <a:endParaRPr lang="ar-IQ" b="1" dirty="0"/>
          </a:p>
        </p:txBody>
      </p:sp>
      <p:sp>
        <p:nvSpPr>
          <p:cNvPr id="4" name="مخطط انسيابي: محطة طرفية 3"/>
          <p:cNvSpPr/>
          <p:nvPr/>
        </p:nvSpPr>
        <p:spPr>
          <a:xfrm>
            <a:off x="683568" y="28972"/>
            <a:ext cx="7992888" cy="1008112"/>
          </a:xfrm>
          <a:prstGeom prst="flowChartTermina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cap="all" dirty="0" smtClean="0">
                <a:solidFill>
                  <a:srgbClr val="222222"/>
                </a:solidFill>
                <a:latin typeface="Cairo"/>
              </a:rPr>
              <a:t>5- </a:t>
            </a:r>
            <a:r>
              <a:rPr lang="ar-IQ" sz="4000" b="1" dirty="0">
                <a:solidFill>
                  <a:srgbClr val="222222"/>
                </a:solidFill>
                <a:latin typeface="Cairo"/>
              </a:rPr>
              <a:t>النشر العلمي </a:t>
            </a:r>
            <a:r>
              <a:rPr lang="ar-IQ" sz="4000" b="1" dirty="0" smtClean="0">
                <a:solidFill>
                  <a:srgbClr val="222222"/>
                </a:solidFill>
                <a:latin typeface="Cairo"/>
              </a:rPr>
              <a:t>المسؤول</a:t>
            </a:r>
            <a:endParaRPr lang="ar-IQ" sz="4000" b="1" i="0" cap="all" dirty="0">
              <a:solidFill>
                <a:srgbClr val="222222"/>
              </a:solidFill>
              <a:effectLst/>
              <a:latin typeface="Cairo"/>
            </a:endParaRPr>
          </a:p>
        </p:txBody>
      </p:sp>
    </p:spTree>
    <p:extLst>
      <p:ext uri="{BB962C8B-B14F-4D97-AF65-F5344CB8AC3E}">
        <p14:creationId xmlns:p14="http://schemas.microsoft.com/office/powerpoint/2010/main" val="1403955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a:solidFill>
            <a:srgbClr val="FFFFCC"/>
          </a:solidFill>
        </p:spPr>
        <p:txBody>
          <a:bodyPr>
            <a:normAutofit/>
          </a:bodyPr>
          <a:lstStyle/>
          <a:p>
            <a:pPr marL="82296" indent="0" algn="just">
              <a:buNone/>
            </a:pPr>
            <a:endParaRPr lang="ar-IQ" b="1" dirty="0" smtClean="0"/>
          </a:p>
          <a:p>
            <a:pPr marL="82296" indent="0" algn="just">
              <a:buNone/>
            </a:pPr>
            <a:endParaRPr lang="ar-IQ" b="1" dirty="0" smtClean="0"/>
          </a:p>
          <a:p>
            <a:pPr marL="82296" indent="0" algn="just">
              <a:buNone/>
            </a:pPr>
            <a:r>
              <a:rPr lang="ar-IQ" b="1" dirty="0">
                <a:solidFill>
                  <a:srgbClr val="222222"/>
                </a:solidFill>
                <a:latin typeface="Cairo"/>
              </a:rPr>
              <a:t>على الباحث العلمي أن يختار موضوعات البحث والمشكلات المشروعة ، التي لا تتعارض مع الأعراف أو القوانين المجتمعية ، ولا تتعارض مع الشرائع والأديان السماوية.</a:t>
            </a:r>
            <a:endParaRPr lang="ar-IQ" b="1" dirty="0"/>
          </a:p>
        </p:txBody>
      </p:sp>
      <p:sp>
        <p:nvSpPr>
          <p:cNvPr id="4" name="مخطط انسيابي: محطة طرفية 3"/>
          <p:cNvSpPr/>
          <p:nvPr/>
        </p:nvSpPr>
        <p:spPr>
          <a:xfrm>
            <a:off x="683568" y="28972"/>
            <a:ext cx="7992888" cy="1008112"/>
          </a:xfrm>
          <a:prstGeom prst="flowChartTerminator">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IQ" sz="4000" b="1" cap="all" dirty="0" smtClean="0">
                <a:solidFill>
                  <a:srgbClr val="222222"/>
                </a:solidFill>
                <a:latin typeface="Cairo"/>
              </a:rPr>
              <a:t>6- ا</a:t>
            </a:r>
            <a:r>
              <a:rPr lang="ar-IQ" sz="4000" b="1" dirty="0" smtClean="0">
                <a:solidFill>
                  <a:srgbClr val="222222"/>
                </a:solidFill>
                <a:latin typeface="Cairo"/>
              </a:rPr>
              <a:t>لشرعية </a:t>
            </a:r>
            <a:r>
              <a:rPr lang="ar-IQ" sz="4000" b="1" dirty="0">
                <a:solidFill>
                  <a:srgbClr val="222222"/>
                </a:solidFill>
                <a:latin typeface="Cairo"/>
              </a:rPr>
              <a:t>والالتزام بالقوانين والأعراف</a:t>
            </a:r>
            <a:endParaRPr lang="ar-IQ" sz="4000" b="1" i="0" cap="all" dirty="0">
              <a:solidFill>
                <a:srgbClr val="222222"/>
              </a:solidFill>
              <a:effectLst/>
              <a:latin typeface="Cairo"/>
            </a:endParaRPr>
          </a:p>
        </p:txBody>
      </p:sp>
    </p:spTree>
    <p:extLst>
      <p:ext uri="{BB962C8B-B14F-4D97-AF65-F5344CB8AC3E}">
        <p14:creationId xmlns:p14="http://schemas.microsoft.com/office/powerpoint/2010/main" val="161912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ipe(down)">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انقلاب">
  <a:themeElements>
    <a:clrScheme name="حركة">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انقلاب">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انقلاب">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2419</TotalTime>
  <Words>1014</Words>
  <Application>Microsoft Office PowerPoint</Application>
  <PresentationFormat>عرض على الشاشة (3:4)‏</PresentationFormat>
  <Paragraphs>81</Paragraphs>
  <Slides>18</Slides>
  <Notes>0</Notes>
  <HiddenSlides>0</HiddenSlides>
  <MMClips>0</MMClips>
  <ScaleCrop>false</ScaleCrop>
  <HeadingPairs>
    <vt:vector size="4" baseType="variant">
      <vt:variant>
        <vt:lpstr>نسق</vt:lpstr>
      </vt:variant>
      <vt:variant>
        <vt:i4>1</vt:i4>
      </vt:variant>
      <vt:variant>
        <vt:lpstr>عناوين الشرائح</vt:lpstr>
      </vt:variant>
      <vt:variant>
        <vt:i4>18</vt:i4>
      </vt:variant>
    </vt:vector>
  </HeadingPairs>
  <TitlesOfParts>
    <vt:vector size="19" baseType="lpstr">
      <vt:lpstr>انقلاب</vt:lpstr>
      <vt:lpstr>عرض تقديمي في PowerPoint</vt:lpstr>
      <vt:lpstr>مفهوم أخلاقيات البحث العلمي</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سمات الباحث الجيد </vt:lpstr>
      <vt:lpstr>عرض تقديمي في PowerPoint</vt:lpstr>
      <vt:lpstr>2</vt:lpstr>
      <vt:lpstr>عرض تقديمي في PowerPoint</vt:lpstr>
      <vt:lpstr>عرض تقديمي في PowerPoint</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-2-</dc:title>
  <dc:creator>DR.Ahmed Saker 2o1O</dc:creator>
  <cp:lastModifiedBy>DR.Ahmed Saker 2o1O</cp:lastModifiedBy>
  <cp:revision>84</cp:revision>
  <dcterms:created xsi:type="dcterms:W3CDTF">2020-05-17T15:17:34Z</dcterms:created>
  <dcterms:modified xsi:type="dcterms:W3CDTF">2023-10-17T06:47:59Z</dcterms:modified>
</cp:coreProperties>
</file>